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76" r:id="rId2"/>
    <p:sldId id="256" r:id="rId3"/>
    <p:sldId id="257" r:id="rId4"/>
    <p:sldId id="267" r:id="rId5"/>
    <p:sldId id="270" r:id="rId6"/>
    <p:sldId id="273" r:id="rId7"/>
    <p:sldId id="272" r:id="rId8"/>
    <p:sldId id="296" r:id="rId9"/>
    <p:sldId id="258" r:id="rId10"/>
    <p:sldId id="268" r:id="rId11"/>
    <p:sldId id="286" r:id="rId12"/>
    <p:sldId id="282" r:id="rId13"/>
    <p:sldId id="283" r:id="rId14"/>
    <p:sldId id="259" r:id="rId15"/>
    <p:sldId id="277" r:id="rId16"/>
    <p:sldId id="281" r:id="rId17"/>
    <p:sldId id="287" r:id="rId18"/>
    <p:sldId id="262" r:id="rId19"/>
    <p:sldId id="264" r:id="rId20"/>
    <p:sldId id="278" r:id="rId21"/>
    <p:sldId id="279" r:id="rId22"/>
    <p:sldId id="284" r:id="rId23"/>
    <p:sldId id="285" r:id="rId24"/>
    <p:sldId id="280" r:id="rId25"/>
    <p:sldId id="260" r:id="rId26"/>
    <p:sldId id="265" r:id="rId27"/>
    <p:sldId id="266" r:id="rId28"/>
    <p:sldId id="271" r:id="rId29"/>
    <p:sldId id="261" r:id="rId30"/>
    <p:sldId id="269" r:id="rId31"/>
    <p:sldId id="263" r:id="rId32"/>
    <p:sldId id="274" r:id="rId33"/>
    <p:sldId id="275" r:id="rId34"/>
    <p:sldId id="288" r:id="rId35"/>
    <p:sldId id="289" r:id="rId36"/>
    <p:sldId id="290" r:id="rId37"/>
    <p:sldId id="291" r:id="rId38"/>
    <p:sldId id="292" r:id="rId39"/>
    <p:sldId id="293" r:id="rId40"/>
    <p:sldId id="294" r:id="rId41"/>
    <p:sldId id="297" r:id="rId42"/>
    <p:sldId id="298" r:id="rId43"/>
    <p:sldId id="299" r:id="rId44"/>
    <p:sldId id="300" r:id="rId45"/>
    <p:sldId id="313" r:id="rId46"/>
    <p:sldId id="315" r:id="rId47"/>
    <p:sldId id="316" r:id="rId48"/>
    <p:sldId id="312" r:id="rId49"/>
    <p:sldId id="311" r:id="rId50"/>
    <p:sldId id="301" r:id="rId51"/>
    <p:sldId id="302" r:id="rId52"/>
    <p:sldId id="303" r:id="rId53"/>
    <p:sldId id="310" r:id="rId54"/>
    <p:sldId id="314" r:id="rId55"/>
    <p:sldId id="304" r:id="rId56"/>
    <p:sldId id="305" r:id="rId57"/>
    <p:sldId id="306" r:id="rId58"/>
    <p:sldId id="307"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3" d="100"/>
          <a:sy n="83" d="100"/>
        </p:scale>
        <p:origin x="-77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8AF02B-2CFB-0A47-B655-7892452E0A50}" type="datetimeFigureOut">
              <a:rPr lang="en-US" smtClean="0"/>
              <a:t>4/28/14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E1A643-5881-A945-BBBE-71673D638844}" type="slidenum">
              <a:rPr lang="en-US" smtClean="0"/>
              <a:t>‹#›</a:t>
            </a:fld>
            <a:endParaRPr lang="en-US"/>
          </a:p>
        </p:txBody>
      </p:sp>
    </p:spTree>
    <p:extLst>
      <p:ext uri="{BB962C8B-B14F-4D97-AF65-F5344CB8AC3E}">
        <p14:creationId xmlns:p14="http://schemas.microsoft.com/office/powerpoint/2010/main" val="31608747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E1A643-5881-A945-BBBE-71673D638844}" type="slidenum">
              <a:rPr lang="en-US" smtClean="0"/>
              <a:t>2</a:t>
            </a:fld>
            <a:endParaRPr lang="en-US"/>
          </a:p>
        </p:txBody>
      </p:sp>
    </p:spTree>
    <p:extLst>
      <p:ext uri="{BB962C8B-B14F-4D97-AF65-F5344CB8AC3E}">
        <p14:creationId xmlns:p14="http://schemas.microsoft.com/office/powerpoint/2010/main" val="1142426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E1A643-5881-A945-BBBE-71673D638844}" type="slidenum">
              <a:rPr lang="en-US" smtClean="0"/>
              <a:t>18</a:t>
            </a:fld>
            <a:endParaRPr lang="en-US"/>
          </a:p>
        </p:txBody>
      </p:sp>
    </p:spTree>
    <p:extLst>
      <p:ext uri="{BB962C8B-B14F-4D97-AF65-F5344CB8AC3E}">
        <p14:creationId xmlns:p14="http://schemas.microsoft.com/office/powerpoint/2010/main" val="1852401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870793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156597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663780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328280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AA6F32-D05C-CD4F-B942-ACC02B08F28F}" type="datetimeFigureOut">
              <a:rPr lang="en-US" smtClean="0"/>
              <a:t>4/28/14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3236617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AA6F32-D05C-CD4F-B942-ACC02B08F28F}" type="datetimeFigureOut">
              <a:rPr lang="en-US" smtClean="0"/>
              <a:t>4/28/14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497080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AA6F32-D05C-CD4F-B942-ACC02B08F28F}" type="datetimeFigureOut">
              <a:rPr lang="en-US" smtClean="0"/>
              <a:t>4/28/14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498217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AA6F32-D05C-CD4F-B942-ACC02B08F28F}" type="datetimeFigureOut">
              <a:rPr lang="en-US" smtClean="0"/>
              <a:t>4/28/14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3191635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AA6F32-D05C-CD4F-B942-ACC02B08F28F}" type="datetimeFigureOut">
              <a:rPr lang="en-US" smtClean="0"/>
              <a:t>4/28/14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57953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AA6F32-D05C-CD4F-B942-ACC02B08F28F}" type="datetimeFigureOut">
              <a:rPr lang="en-US" smtClean="0"/>
              <a:t>4/28/14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85453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AA6F32-D05C-CD4F-B942-ACC02B08F28F}" type="datetimeFigureOut">
              <a:rPr lang="en-US" smtClean="0"/>
              <a:t>4/28/14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5101470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AA6F32-D05C-CD4F-B942-ACC02B08F28F}" type="datetimeFigureOut">
              <a:rPr lang="en-US" smtClean="0"/>
              <a:t>4/28/14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FB25D8-A191-0F48-85A6-2B99087426D7}" type="slidenum">
              <a:rPr lang="en-US" smtClean="0"/>
              <a:t>‹#›</a:t>
            </a:fld>
            <a:endParaRPr lang="en-US"/>
          </a:p>
        </p:txBody>
      </p:sp>
    </p:spTree>
    <p:extLst>
      <p:ext uri="{BB962C8B-B14F-4D97-AF65-F5344CB8AC3E}">
        <p14:creationId xmlns:p14="http://schemas.microsoft.com/office/powerpoint/2010/main" val="29532660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eg"/><Relationship Id="rId3" Type="http://schemas.openxmlformats.org/officeDocument/2006/relationships/image" Target="../media/image4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 Id="rId3"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 Id="rId3"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 Id="rId3"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8.png"/><Relationship Id="rId3"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 Id="rId3" Type="http://schemas.openxmlformats.org/officeDocument/2006/relationships/image" Target="../media/image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taepi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68778"/>
            <a:ext cx="9169275" cy="5731810"/>
          </a:xfrm>
          <a:prstGeom prst="rect">
            <a:avLst/>
          </a:prstGeom>
        </p:spPr>
      </p:pic>
      <p:sp>
        <p:nvSpPr>
          <p:cNvPr id="5" name="TextBox 4"/>
          <p:cNvSpPr txBox="1"/>
          <p:nvPr/>
        </p:nvSpPr>
        <p:spPr>
          <a:xfrm>
            <a:off x="6880633" y="6215529"/>
            <a:ext cx="2517367" cy="307777"/>
          </a:xfrm>
          <a:prstGeom prst="rect">
            <a:avLst/>
          </a:prstGeom>
          <a:noFill/>
        </p:spPr>
        <p:txBody>
          <a:bodyPr wrap="square" rtlCol="0">
            <a:spAutoFit/>
          </a:bodyPr>
          <a:lstStyle/>
          <a:p>
            <a:r>
              <a:rPr lang="en-US" sz="1400" dirty="0" smtClean="0"/>
              <a:t>Credit to </a:t>
            </a:r>
            <a:r>
              <a:rPr lang="en-US" sz="1400" dirty="0" err="1" smtClean="0"/>
              <a:t>Dota</a:t>
            </a:r>
            <a:r>
              <a:rPr lang="en-US" sz="1400" dirty="0" smtClean="0"/>
              <a:t> Artist </a:t>
            </a:r>
            <a:r>
              <a:rPr lang="en-US" sz="1400" dirty="0" err="1" smtClean="0"/>
              <a:t>Kunkka</a:t>
            </a:r>
            <a:endParaRPr lang="en-US" sz="1400" dirty="0"/>
          </a:p>
        </p:txBody>
      </p:sp>
    </p:spTree>
    <p:extLst>
      <p:ext uri="{BB962C8B-B14F-4D97-AF65-F5344CB8AC3E}">
        <p14:creationId xmlns:p14="http://schemas.microsoft.com/office/powerpoint/2010/main" val="24224209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4591" y="69833"/>
            <a:ext cx="5897706" cy="646331"/>
          </a:xfrm>
          <a:prstGeom prst="rect">
            <a:avLst/>
          </a:prstGeom>
          <a:noFill/>
        </p:spPr>
        <p:txBody>
          <a:bodyPr wrap="square" rtlCol="0">
            <a:spAutoFit/>
          </a:bodyPr>
          <a:lstStyle/>
          <a:p>
            <a:pPr algn="ctr"/>
            <a:r>
              <a:rPr lang="en-US" b="1" dirty="0" smtClean="0"/>
              <a:t>Designing the Statistical Graphs- the Hero Pie Chart II</a:t>
            </a:r>
          </a:p>
          <a:p>
            <a:pPr algn="ctr"/>
            <a:r>
              <a:rPr lang="en-US" b="1" dirty="0" smtClean="0"/>
              <a:t>April 5</a:t>
            </a:r>
            <a:r>
              <a:rPr lang="en-US" b="1" baseline="30000" dirty="0" smtClean="0"/>
              <a:t>th</a:t>
            </a:r>
            <a:r>
              <a:rPr lang="en-US" b="1" dirty="0" smtClean="0"/>
              <a:t> Update</a:t>
            </a:r>
            <a:endParaRPr lang="en-US" b="1"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8" name="Picture 7" descr="heropi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82" y="767228"/>
            <a:ext cx="3884706" cy="3799562"/>
          </a:xfrm>
          <a:prstGeom prst="rect">
            <a:avLst/>
          </a:prstGeom>
        </p:spPr>
      </p:pic>
      <p:sp>
        <p:nvSpPr>
          <p:cNvPr id="9" name="TextBox 8"/>
          <p:cNvSpPr txBox="1"/>
          <p:nvPr/>
        </p:nvSpPr>
        <p:spPr>
          <a:xfrm>
            <a:off x="3461815" y="782173"/>
            <a:ext cx="5897706" cy="369332"/>
          </a:xfrm>
          <a:prstGeom prst="rect">
            <a:avLst/>
          </a:prstGeom>
          <a:noFill/>
        </p:spPr>
        <p:txBody>
          <a:bodyPr wrap="square" rtlCol="0">
            <a:spAutoFit/>
          </a:bodyPr>
          <a:lstStyle/>
          <a:p>
            <a:pPr algn="ctr"/>
            <a:r>
              <a:rPr lang="en-US" b="1" dirty="0" smtClean="0"/>
              <a:t>Realization of the Sunburst Layout</a:t>
            </a:r>
            <a:endParaRPr lang="en-US" b="1" dirty="0"/>
          </a:p>
        </p:txBody>
      </p:sp>
      <p:sp>
        <p:nvSpPr>
          <p:cNvPr id="10" name="TextBox 9"/>
          <p:cNvSpPr txBox="1"/>
          <p:nvPr/>
        </p:nvSpPr>
        <p:spPr>
          <a:xfrm>
            <a:off x="4586941" y="1374588"/>
            <a:ext cx="3645647" cy="923330"/>
          </a:xfrm>
          <a:prstGeom prst="rect">
            <a:avLst/>
          </a:prstGeom>
          <a:noFill/>
        </p:spPr>
        <p:txBody>
          <a:bodyPr wrap="square" rtlCol="0">
            <a:spAutoFit/>
          </a:bodyPr>
          <a:lstStyle/>
          <a:p>
            <a:r>
              <a:rPr lang="en-US" dirty="0" smtClean="0"/>
              <a:t>To do:</a:t>
            </a:r>
          </a:p>
          <a:p>
            <a:r>
              <a:rPr lang="en-US" dirty="0" smtClean="0"/>
              <a:t>1. Link this graph with items, possibly? More children.</a:t>
            </a:r>
            <a:endParaRPr lang="en-US" dirty="0"/>
          </a:p>
        </p:txBody>
      </p:sp>
    </p:spTree>
    <p:extLst>
      <p:ext uri="{BB962C8B-B14F-4D97-AF65-F5344CB8AC3E}">
        <p14:creationId xmlns:p14="http://schemas.microsoft.com/office/powerpoint/2010/main" val="4085750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Hero Pie Chart III</a:t>
            </a:r>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7" name="Picture 6" descr="connec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53" y="439165"/>
            <a:ext cx="5143500" cy="6223000"/>
          </a:xfrm>
          <a:prstGeom prst="rect">
            <a:avLst/>
          </a:prstGeom>
        </p:spPr>
      </p:pic>
      <p:sp>
        <p:nvSpPr>
          <p:cNvPr id="8" name="TextBox 7"/>
          <p:cNvSpPr txBox="1"/>
          <p:nvPr/>
        </p:nvSpPr>
        <p:spPr>
          <a:xfrm>
            <a:off x="5105633" y="791383"/>
            <a:ext cx="4038367" cy="5632312"/>
          </a:xfrm>
          <a:prstGeom prst="rect">
            <a:avLst/>
          </a:prstGeom>
          <a:noFill/>
        </p:spPr>
        <p:txBody>
          <a:bodyPr wrap="square" rtlCol="0">
            <a:spAutoFit/>
          </a:bodyPr>
          <a:lstStyle/>
          <a:p>
            <a:r>
              <a:rPr lang="en-US" dirty="0" smtClean="0"/>
              <a:t>I added more information in the tooltip- now users can see, per hero, what items they purchased the most.</a:t>
            </a:r>
          </a:p>
          <a:p>
            <a:endParaRPr lang="en-US" dirty="0"/>
          </a:p>
          <a:p>
            <a:r>
              <a:rPr lang="en-US" dirty="0" smtClean="0"/>
              <a:t>Originally I wanted to add each item as a child, but this proved to be too much, as often the item children nodes were impossible to see. </a:t>
            </a:r>
          </a:p>
          <a:p>
            <a:endParaRPr lang="en-US" dirty="0"/>
          </a:p>
          <a:p>
            <a:r>
              <a:rPr lang="en-US" dirty="0" smtClean="0"/>
              <a:t>This information hopefully serves to better connect all of our graphs, and provide more specific information to the user.</a:t>
            </a:r>
          </a:p>
          <a:p>
            <a:endParaRPr lang="en-US" dirty="0"/>
          </a:p>
          <a:p>
            <a:r>
              <a:rPr lang="en-US" dirty="0" smtClean="0"/>
              <a:t>If a user has purchased less than three items on a hero, none of them are shown. I decided this because it doesn’t seem to make sense to have a “most bought” statistic when you haven’t really bought anything. </a:t>
            </a:r>
            <a:endParaRPr lang="en-US" dirty="0"/>
          </a:p>
        </p:txBody>
      </p:sp>
    </p:spTree>
    <p:extLst>
      <p:ext uri="{BB962C8B-B14F-4D97-AF65-F5344CB8AC3E}">
        <p14:creationId xmlns:p14="http://schemas.microsoft.com/office/powerpoint/2010/main" val="802813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6506938" cy="369332"/>
          </a:xfrm>
          <a:prstGeom prst="rect">
            <a:avLst/>
          </a:prstGeom>
          <a:noFill/>
        </p:spPr>
        <p:txBody>
          <a:bodyPr wrap="square" rtlCol="0">
            <a:spAutoFit/>
          </a:bodyPr>
          <a:lstStyle/>
          <a:p>
            <a:pPr algn="ctr"/>
            <a:r>
              <a:rPr lang="en-US" b="1" dirty="0" smtClean="0"/>
              <a:t>Designing the Statistical Graphs- the Hero Chord Graph, Part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104588" y="671854"/>
            <a:ext cx="9144000" cy="2308324"/>
          </a:xfrm>
          <a:prstGeom prst="rect">
            <a:avLst/>
          </a:prstGeom>
          <a:noFill/>
        </p:spPr>
        <p:txBody>
          <a:bodyPr wrap="square" rtlCol="0">
            <a:spAutoFit/>
          </a:bodyPr>
          <a:lstStyle/>
          <a:p>
            <a:r>
              <a:rPr lang="en-US" dirty="0" smtClean="0"/>
              <a:t>The design of this chord graph was particularly controversial in our group. We agreed that circles were aesthetically pleasing and an excellent way to achieve a high data to ink ratio, but also that circles are a little more difficult for the user to understand at first. There are a number of reasons for this: </a:t>
            </a:r>
          </a:p>
          <a:p>
            <a:pPr marL="342900" indent="-342900">
              <a:buAutoNum type="arabicPeriod"/>
            </a:pPr>
            <a:r>
              <a:rPr lang="en-US" dirty="0" smtClean="0"/>
              <a:t>There are many nodes and many chords</a:t>
            </a:r>
          </a:p>
          <a:p>
            <a:pPr marL="342900" indent="-342900">
              <a:buAutoNum type="arabicPeriod"/>
            </a:pPr>
            <a:r>
              <a:rPr lang="en-US" dirty="0" smtClean="0"/>
              <a:t>The relationship is bidirectional, but the color is only decided based on the color of the parent</a:t>
            </a:r>
          </a:p>
          <a:p>
            <a:r>
              <a:rPr lang="en-US" dirty="0" smtClean="0"/>
              <a:t>Based on design studio feedback, we decided to consider making a matrix plot.</a:t>
            </a:r>
            <a:endParaRPr lang="en-US" dirty="0"/>
          </a:p>
        </p:txBody>
      </p:sp>
    </p:spTree>
    <p:extLst>
      <p:ext uri="{BB962C8B-B14F-4D97-AF65-F5344CB8AC3E}">
        <p14:creationId xmlns:p14="http://schemas.microsoft.com/office/powerpoint/2010/main" val="3918116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6506938" cy="369332"/>
          </a:xfrm>
          <a:prstGeom prst="rect">
            <a:avLst/>
          </a:prstGeom>
          <a:noFill/>
        </p:spPr>
        <p:txBody>
          <a:bodyPr wrap="square" rtlCol="0">
            <a:spAutoFit/>
          </a:bodyPr>
          <a:lstStyle/>
          <a:p>
            <a:pPr algn="ctr"/>
            <a:r>
              <a:rPr lang="en-US" b="1" dirty="0" smtClean="0"/>
              <a:t>Designing the Statistical Graphs- the Hero Chord Graph, Part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chordti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769470"/>
            <a:ext cx="5270500" cy="2540000"/>
          </a:xfrm>
          <a:prstGeom prst="rect">
            <a:avLst/>
          </a:prstGeom>
        </p:spPr>
      </p:pic>
      <p:sp>
        <p:nvSpPr>
          <p:cNvPr id="7" name="TextBox 6"/>
          <p:cNvSpPr txBox="1"/>
          <p:nvPr/>
        </p:nvSpPr>
        <p:spPr>
          <a:xfrm>
            <a:off x="119529" y="3585383"/>
            <a:ext cx="9144000" cy="3139321"/>
          </a:xfrm>
          <a:prstGeom prst="rect">
            <a:avLst/>
          </a:prstGeom>
          <a:noFill/>
        </p:spPr>
        <p:txBody>
          <a:bodyPr wrap="square" rtlCol="0">
            <a:spAutoFit/>
          </a:bodyPr>
          <a:lstStyle/>
          <a:p>
            <a:r>
              <a:rPr lang="en-US" dirty="0" smtClean="0"/>
              <a:t>In the end, I chose to stay with the chord diagram. I decided this because I think that visualization is partially about pushing the boundaries. People didn’t know they hated floppy discs until Steve Jobs took them away. Sometimes, users just need to learn to understand types of visualizations that are coming in the future.</a:t>
            </a:r>
          </a:p>
          <a:p>
            <a:endParaRPr lang="en-US" dirty="0"/>
          </a:p>
          <a:p>
            <a:r>
              <a:rPr lang="en-US" dirty="0" smtClean="0"/>
              <a:t>However, in order to remedy some of the drawbacks of the chord diagram, I implemented a tooltip that allows users to tooltip over each chord. This lists which heroes the chords are going to, so users can just read off the hero names. Additionally, it lists the value that the chord represents, giving users a numerical understanding of the area the chord represents. I think this is better than a matrix color scale, since people inherently have better area perception than color scale perception.  </a:t>
            </a:r>
            <a:endParaRPr lang="en-US" dirty="0"/>
          </a:p>
        </p:txBody>
      </p:sp>
    </p:spTree>
    <p:extLst>
      <p:ext uri="{BB962C8B-B14F-4D97-AF65-F5344CB8AC3E}">
        <p14:creationId xmlns:p14="http://schemas.microsoft.com/office/powerpoint/2010/main" val="4223920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Items Bar Graph, Part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bargraph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12508"/>
            <a:ext cx="6612965" cy="3837881"/>
          </a:xfrm>
          <a:prstGeom prst="rect">
            <a:avLst/>
          </a:prstGeom>
        </p:spPr>
      </p:pic>
      <p:sp>
        <p:nvSpPr>
          <p:cNvPr id="6" name="TextBox 5"/>
          <p:cNvSpPr txBox="1"/>
          <p:nvPr/>
        </p:nvSpPr>
        <p:spPr>
          <a:xfrm>
            <a:off x="724591" y="402940"/>
            <a:ext cx="5897706" cy="369332"/>
          </a:xfrm>
          <a:prstGeom prst="rect">
            <a:avLst/>
          </a:prstGeom>
          <a:noFill/>
        </p:spPr>
        <p:txBody>
          <a:bodyPr wrap="square" rtlCol="0">
            <a:spAutoFit/>
          </a:bodyPr>
          <a:lstStyle/>
          <a:p>
            <a:pPr algn="ctr"/>
            <a:r>
              <a:rPr lang="en-US" b="1" dirty="0" smtClean="0"/>
              <a:t>First Design- Bar Graph</a:t>
            </a:r>
            <a:endParaRPr lang="en-US" b="1" dirty="0"/>
          </a:p>
        </p:txBody>
      </p:sp>
      <p:sp>
        <p:nvSpPr>
          <p:cNvPr id="3" name="TextBox 2"/>
          <p:cNvSpPr txBox="1"/>
          <p:nvPr/>
        </p:nvSpPr>
        <p:spPr>
          <a:xfrm>
            <a:off x="104588" y="4242795"/>
            <a:ext cx="9144000" cy="2862323"/>
          </a:xfrm>
          <a:prstGeom prst="rect">
            <a:avLst/>
          </a:prstGeom>
          <a:noFill/>
        </p:spPr>
        <p:txBody>
          <a:bodyPr wrap="square" rtlCol="0">
            <a:spAutoFit/>
          </a:bodyPr>
          <a:lstStyle/>
          <a:p>
            <a:r>
              <a:rPr lang="en-US" dirty="0" smtClean="0"/>
              <a:t>Features:</a:t>
            </a:r>
          </a:p>
          <a:p>
            <a:pPr marL="342900" indent="-342900">
              <a:buAutoNum type="arabicPeriod"/>
            </a:pPr>
            <a:r>
              <a:rPr lang="en-US" dirty="0" smtClean="0"/>
              <a:t>Slider bar filter so users can find top items</a:t>
            </a:r>
          </a:p>
          <a:p>
            <a:pPr marL="342900" indent="-342900">
              <a:buAutoNum type="arabicPeriod"/>
            </a:pPr>
            <a:r>
              <a:rPr lang="en-US" dirty="0" smtClean="0"/>
              <a:t>Sorting bars by value: this sorts by number of times the item was purchased- basically the main point of the graph</a:t>
            </a:r>
          </a:p>
          <a:p>
            <a:pPr marL="342900" indent="-342900">
              <a:buAutoNum type="arabicPeriod"/>
            </a:pPr>
            <a:r>
              <a:rPr lang="en-US" dirty="0" smtClean="0"/>
              <a:t>Sorting bars by item: this sorts alphabetically, so users can find the item they want- so if a user is more interested in one item, they can find that item</a:t>
            </a:r>
          </a:p>
          <a:p>
            <a:pPr marL="342900" indent="-342900">
              <a:buAutoNum type="arabicPeriod"/>
            </a:pPr>
            <a:r>
              <a:rPr lang="en-US" dirty="0" smtClean="0"/>
              <a:t>Sorting bars by cost: users may find this relevant, especially if they want to see how often they purchase a big expensive item</a:t>
            </a:r>
          </a:p>
          <a:p>
            <a:pPr marL="342900" indent="-342900">
              <a:buAutoNum type="arabicPeriod"/>
            </a:pPr>
            <a:r>
              <a:rPr lang="en-US" dirty="0" smtClean="0"/>
              <a:t>Tooltip for item, item picture, cost, and number of times purchased</a:t>
            </a:r>
          </a:p>
          <a:p>
            <a:pPr marL="342900" indent="-342900">
              <a:buAutoNum type="arabicPeriod"/>
            </a:pPr>
            <a:endParaRPr lang="en-US" dirty="0"/>
          </a:p>
        </p:txBody>
      </p:sp>
      <p:sp>
        <p:nvSpPr>
          <p:cNvPr id="7" name="TextBox 6"/>
          <p:cNvSpPr txBox="1"/>
          <p:nvPr/>
        </p:nvSpPr>
        <p:spPr>
          <a:xfrm>
            <a:off x="4616824" y="1404471"/>
            <a:ext cx="4288118" cy="2308324"/>
          </a:xfrm>
          <a:prstGeom prst="rect">
            <a:avLst/>
          </a:prstGeom>
          <a:noFill/>
        </p:spPr>
        <p:txBody>
          <a:bodyPr wrap="square" rtlCol="0">
            <a:spAutoFit/>
          </a:bodyPr>
          <a:lstStyle/>
          <a:p>
            <a:r>
              <a:rPr lang="en-US" dirty="0" smtClean="0"/>
              <a:t>Main worries:</a:t>
            </a:r>
          </a:p>
          <a:p>
            <a:pPr marL="342900" indent="-342900">
              <a:buAutoNum type="arabicPeriod"/>
            </a:pPr>
            <a:r>
              <a:rPr lang="en-US" dirty="0" smtClean="0"/>
              <a:t>The only other visual element of this graph is color, and here it is colored by cost. 1) not very intuitive and 2) not very useful- we already report the cost and allow sorting by cost. This coloring must be replaced.</a:t>
            </a:r>
          </a:p>
          <a:p>
            <a:r>
              <a:rPr lang="en-US" dirty="0" smtClean="0"/>
              <a:t>2. NEEDS a color legend.</a:t>
            </a:r>
            <a:endParaRPr lang="en-US" dirty="0"/>
          </a:p>
        </p:txBody>
      </p:sp>
    </p:spTree>
    <p:extLst>
      <p:ext uri="{BB962C8B-B14F-4D97-AF65-F5344CB8AC3E}">
        <p14:creationId xmlns:p14="http://schemas.microsoft.com/office/powerpoint/2010/main" val="2323193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Items Bar Graph, Part II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bar_graph_par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047"/>
            <a:ext cx="8699500" cy="4902200"/>
          </a:xfrm>
          <a:prstGeom prst="rect">
            <a:avLst/>
          </a:prstGeom>
        </p:spPr>
      </p:pic>
      <p:sp>
        <p:nvSpPr>
          <p:cNvPr id="7" name="TextBox 6"/>
          <p:cNvSpPr txBox="1"/>
          <p:nvPr/>
        </p:nvSpPr>
        <p:spPr>
          <a:xfrm>
            <a:off x="2286000" y="1187912"/>
            <a:ext cx="6574118" cy="2862323"/>
          </a:xfrm>
          <a:prstGeom prst="rect">
            <a:avLst/>
          </a:prstGeom>
          <a:noFill/>
        </p:spPr>
        <p:txBody>
          <a:bodyPr wrap="square" rtlCol="0">
            <a:spAutoFit/>
          </a:bodyPr>
          <a:lstStyle/>
          <a:p>
            <a:r>
              <a:rPr lang="en-US" dirty="0" smtClean="0"/>
              <a:t>Added win/loss color scale, with gray color in the middle representing around a 50% </a:t>
            </a:r>
            <a:r>
              <a:rPr lang="en-US" dirty="0" err="1" smtClean="0"/>
              <a:t>winrate</a:t>
            </a:r>
            <a:r>
              <a:rPr lang="en-US" dirty="0" smtClean="0"/>
              <a:t> (i.e. neutral).</a:t>
            </a:r>
          </a:p>
          <a:p>
            <a:endParaRPr lang="en-US" dirty="0"/>
          </a:p>
          <a:p>
            <a:r>
              <a:rPr lang="en-US" dirty="0" smtClean="0"/>
              <a:t>I decided this because the old coloring (by cost) didn’t make much sense and did not convey anything sorting by cost didn’t already convey to the user. </a:t>
            </a:r>
          </a:p>
          <a:p>
            <a:endParaRPr lang="en-US" dirty="0"/>
          </a:p>
          <a:p>
            <a:r>
              <a:rPr lang="en-US" dirty="0" smtClean="0"/>
              <a:t>Second, coloring by </a:t>
            </a:r>
            <a:r>
              <a:rPr lang="en-US" dirty="0" err="1" smtClean="0"/>
              <a:t>winrate</a:t>
            </a:r>
            <a:r>
              <a:rPr lang="en-US" dirty="0" smtClean="0"/>
              <a:t> reveals some new information- some very expensive items don’t necessarily help one win, and some very commonly bought items don’t contribute to </a:t>
            </a:r>
            <a:r>
              <a:rPr lang="en-US" dirty="0" err="1" smtClean="0"/>
              <a:t>winrate</a:t>
            </a:r>
            <a:r>
              <a:rPr lang="en-US" dirty="0" smtClean="0"/>
              <a:t> at all.</a:t>
            </a:r>
          </a:p>
        </p:txBody>
      </p:sp>
      <p:sp>
        <p:nvSpPr>
          <p:cNvPr id="8" name="TextBox 7"/>
          <p:cNvSpPr txBox="1"/>
          <p:nvPr/>
        </p:nvSpPr>
        <p:spPr>
          <a:xfrm>
            <a:off x="167340" y="5371247"/>
            <a:ext cx="8692777" cy="1200329"/>
          </a:xfrm>
          <a:prstGeom prst="rect">
            <a:avLst/>
          </a:prstGeom>
          <a:noFill/>
        </p:spPr>
        <p:txBody>
          <a:bodyPr wrap="square" rtlCol="0">
            <a:spAutoFit/>
          </a:bodyPr>
          <a:lstStyle/>
          <a:p>
            <a:r>
              <a:rPr lang="en-US" dirty="0" smtClean="0"/>
              <a:t>I decided to add a gray in the middle in order to prevent the red and green colors from mixing into brown at 50%, which makes the page look very dreary and is hard to distinguish from the red. This gray in the middle makes it more clear at first sight what is actually red and green, which is the point of the coloring.</a:t>
            </a:r>
          </a:p>
        </p:txBody>
      </p:sp>
    </p:spTree>
    <p:extLst>
      <p:ext uri="{BB962C8B-B14F-4D97-AF65-F5344CB8AC3E}">
        <p14:creationId xmlns:p14="http://schemas.microsoft.com/office/powerpoint/2010/main" val="3783939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69833"/>
            <a:ext cx="6491997" cy="369332"/>
          </a:xfrm>
          <a:prstGeom prst="rect">
            <a:avLst/>
          </a:prstGeom>
          <a:noFill/>
        </p:spPr>
        <p:txBody>
          <a:bodyPr wrap="square" rtlCol="0">
            <a:spAutoFit/>
          </a:bodyPr>
          <a:lstStyle/>
          <a:p>
            <a:pPr algn="ctr"/>
            <a:r>
              <a:rPr lang="en-US" b="1" dirty="0" smtClean="0"/>
              <a:t>Designing the Statistical Graphs- the Items Bar Graph, Part III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lege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1212"/>
            <a:ext cx="8255000" cy="1422400"/>
          </a:xfrm>
          <a:prstGeom prst="rect">
            <a:avLst/>
          </a:prstGeom>
        </p:spPr>
      </p:pic>
      <p:sp>
        <p:nvSpPr>
          <p:cNvPr id="7" name="TextBox 6"/>
          <p:cNvSpPr txBox="1"/>
          <p:nvPr/>
        </p:nvSpPr>
        <p:spPr>
          <a:xfrm>
            <a:off x="167340" y="2338188"/>
            <a:ext cx="8692777" cy="923330"/>
          </a:xfrm>
          <a:prstGeom prst="rect">
            <a:avLst/>
          </a:prstGeom>
          <a:noFill/>
        </p:spPr>
        <p:txBody>
          <a:bodyPr wrap="square" rtlCol="0">
            <a:spAutoFit/>
          </a:bodyPr>
          <a:lstStyle/>
          <a:p>
            <a:r>
              <a:rPr lang="en-US" dirty="0" smtClean="0"/>
              <a:t>Added legend- I decided to do this so it would be clearer to the user what s/he was looking at, since it is not a straight win/loss scale. This gradient scale makes it clear that the color gray floats between a win and a loss.  </a:t>
            </a:r>
          </a:p>
        </p:txBody>
      </p:sp>
    </p:spTree>
    <p:extLst>
      <p:ext uri="{BB962C8B-B14F-4D97-AF65-F5344CB8AC3E}">
        <p14:creationId xmlns:p14="http://schemas.microsoft.com/office/powerpoint/2010/main" val="3733363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nec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1" y="1018988"/>
            <a:ext cx="4699000" cy="5524500"/>
          </a:xfrm>
          <a:prstGeom prst="rect">
            <a:avLst/>
          </a:prstGeom>
        </p:spPr>
      </p:pic>
      <p:sp>
        <p:nvSpPr>
          <p:cNvPr id="5" name="TextBox 4"/>
          <p:cNvSpPr txBox="1"/>
          <p:nvPr/>
        </p:nvSpPr>
        <p:spPr>
          <a:xfrm>
            <a:off x="724590" y="69833"/>
            <a:ext cx="6491997" cy="369332"/>
          </a:xfrm>
          <a:prstGeom prst="rect">
            <a:avLst/>
          </a:prstGeom>
          <a:noFill/>
        </p:spPr>
        <p:txBody>
          <a:bodyPr wrap="square" rtlCol="0">
            <a:spAutoFit/>
          </a:bodyPr>
          <a:lstStyle/>
          <a:p>
            <a:pPr algn="ctr"/>
            <a:r>
              <a:rPr lang="en-US" b="1" dirty="0" smtClean="0"/>
              <a:t>Designing the Statistical Graphs- the Items Bar Graph, Part IV</a:t>
            </a:r>
            <a:endParaRPr lang="en-US" b="1" dirty="0"/>
          </a:p>
        </p:txBody>
      </p:sp>
      <p:sp>
        <p:nvSpPr>
          <p:cNvPr id="6" name="TextBox 5"/>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5108621" y="860860"/>
            <a:ext cx="3930791" cy="5632312"/>
          </a:xfrm>
          <a:prstGeom prst="rect">
            <a:avLst/>
          </a:prstGeom>
          <a:noFill/>
        </p:spPr>
        <p:txBody>
          <a:bodyPr wrap="square" rtlCol="0">
            <a:spAutoFit/>
          </a:bodyPr>
          <a:lstStyle/>
          <a:p>
            <a:r>
              <a:rPr lang="en-US" dirty="0" smtClean="0"/>
              <a:t>I added in the tooltip, the images of the heroes you have most purchased a given item on.</a:t>
            </a:r>
          </a:p>
          <a:p>
            <a:endParaRPr lang="en-US" dirty="0"/>
          </a:p>
          <a:p>
            <a:r>
              <a:rPr lang="en-US" dirty="0" smtClean="0"/>
              <a:t>This was to fit in with our theme of connected graphs.</a:t>
            </a:r>
          </a:p>
          <a:p>
            <a:endParaRPr lang="en-US" dirty="0"/>
          </a:p>
          <a:p>
            <a:r>
              <a:rPr lang="en-US" dirty="0" smtClean="0"/>
              <a:t>Additionally, this information cannot really be found elsewhere, but is useful and interesting for the user to know.</a:t>
            </a:r>
          </a:p>
          <a:p>
            <a:endParaRPr lang="en-US" dirty="0"/>
          </a:p>
          <a:p>
            <a:r>
              <a:rPr lang="en-US" dirty="0" smtClean="0"/>
              <a:t>I chose to add this information in the tooltip, because the graph already shows a lot of items. I didn’t want to bring up a table of users or anything like that, because the page is quite crowded and I am not sure where to put it so it fits nicely, given all of the sorting mechanisms that move the bar height around.</a:t>
            </a:r>
          </a:p>
        </p:txBody>
      </p:sp>
    </p:spTree>
    <p:extLst>
      <p:ext uri="{BB962C8B-B14F-4D97-AF65-F5344CB8AC3E}">
        <p14:creationId xmlns:p14="http://schemas.microsoft.com/office/powerpoint/2010/main" val="2689621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ngame+user_devo.jpg"/>
          <p:cNvPicPr>
            <a:picLocks noChangeAspect="1"/>
          </p:cNvPicPr>
          <p:nvPr/>
        </p:nvPicPr>
        <p:blipFill rotWithShape="1">
          <a:blip r:embed="rId3">
            <a:extLst>
              <a:ext uri="{28A0092B-C50C-407E-A947-70E740481C1C}">
                <a14:useLocalDpi xmlns:a14="http://schemas.microsoft.com/office/drawing/2010/main" val="0"/>
              </a:ext>
            </a:extLst>
          </a:blip>
          <a:srcRect l="54663" t="23824"/>
          <a:stretch/>
        </p:blipFill>
        <p:spPr>
          <a:xfrm rot="5400000">
            <a:off x="2462048" y="-2105512"/>
            <a:ext cx="3921086" cy="8546354"/>
          </a:xfrm>
          <a:prstGeom prst="rect">
            <a:avLst/>
          </a:prstGeom>
        </p:spPr>
      </p:pic>
      <p:sp>
        <p:nvSpPr>
          <p:cNvPr id="6" name="TextBox 5"/>
          <p:cNvSpPr txBox="1"/>
          <p:nvPr/>
        </p:nvSpPr>
        <p:spPr>
          <a:xfrm>
            <a:off x="724590" y="69833"/>
            <a:ext cx="6716115" cy="369332"/>
          </a:xfrm>
          <a:prstGeom prst="rect">
            <a:avLst/>
          </a:prstGeom>
          <a:noFill/>
        </p:spPr>
        <p:txBody>
          <a:bodyPr wrap="square" rtlCol="0">
            <a:spAutoFit/>
          </a:bodyPr>
          <a:lstStyle/>
          <a:p>
            <a:pPr algn="ctr"/>
            <a:r>
              <a:rPr lang="en-US" b="1" dirty="0" smtClean="0"/>
              <a:t>Designing the Statistical Graphs- the User Interaction Graph, Part I</a:t>
            </a:r>
            <a:endParaRPr lang="en-US" b="1"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3" name="TextBox 2"/>
          <p:cNvSpPr txBox="1"/>
          <p:nvPr/>
        </p:nvSpPr>
        <p:spPr>
          <a:xfrm>
            <a:off x="149414" y="3950011"/>
            <a:ext cx="3062941" cy="2862323"/>
          </a:xfrm>
          <a:prstGeom prst="rect">
            <a:avLst/>
          </a:prstGeom>
          <a:noFill/>
        </p:spPr>
        <p:txBody>
          <a:bodyPr wrap="square" rtlCol="0">
            <a:spAutoFit/>
          </a:bodyPr>
          <a:lstStyle/>
          <a:p>
            <a:pPr algn="ctr"/>
            <a:r>
              <a:rPr lang="en-US" b="1" dirty="0" smtClean="0"/>
              <a:t>Chord Diagram</a:t>
            </a:r>
          </a:p>
          <a:p>
            <a:r>
              <a:rPr lang="en-US" dirty="0" smtClean="0"/>
              <a:t>Pros: </a:t>
            </a:r>
          </a:p>
          <a:p>
            <a:pPr marL="342900" indent="-342900">
              <a:buAutoNum type="arabicPeriod"/>
            </a:pPr>
            <a:r>
              <a:rPr lang="en-US" dirty="0" smtClean="0"/>
              <a:t>Looks pretty cool, makes sense intuitively</a:t>
            </a:r>
          </a:p>
          <a:p>
            <a:r>
              <a:rPr lang="en-US" dirty="0" smtClean="0"/>
              <a:t>Cons:</a:t>
            </a:r>
          </a:p>
          <a:p>
            <a:r>
              <a:rPr lang="en-US" dirty="0" smtClean="0"/>
              <a:t>1. We don’t have the data for that many users, so we can’t represent interactions between other users. There aren’t that many chords!</a:t>
            </a:r>
            <a:endParaRPr lang="en-US" dirty="0"/>
          </a:p>
        </p:txBody>
      </p:sp>
      <p:sp>
        <p:nvSpPr>
          <p:cNvPr id="8" name="TextBox 7"/>
          <p:cNvSpPr txBox="1"/>
          <p:nvPr/>
        </p:nvSpPr>
        <p:spPr>
          <a:xfrm>
            <a:off x="3212355" y="3901293"/>
            <a:ext cx="3062941" cy="2031325"/>
          </a:xfrm>
          <a:prstGeom prst="rect">
            <a:avLst/>
          </a:prstGeom>
          <a:noFill/>
        </p:spPr>
        <p:txBody>
          <a:bodyPr wrap="square" rtlCol="0">
            <a:spAutoFit/>
          </a:bodyPr>
          <a:lstStyle/>
          <a:p>
            <a:pPr algn="ctr"/>
            <a:r>
              <a:rPr lang="en-US" b="1" dirty="0" smtClean="0"/>
              <a:t>No chords Chord Diagram</a:t>
            </a:r>
          </a:p>
          <a:p>
            <a:r>
              <a:rPr lang="en-US" dirty="0" smtClean="0"/>
              <a:t>Pros: </a:t>
            </a:r>
          </a:p>
          <a:p>
            <a:pPr marL="342900" indent="-342900">
              <a:buAutoNum type="arabicPeriod"/>
            </a:pPr>
            <a:r>
              <a:rPr lang="en-US" dirty="0" smtClean="0"/>
              <a:t>Makes sense. Chord diagram without chords.</a:t>
            </a:r>
          </a:p>
          <a:p>
            <a:r>
              <a:rPr lang="en-US" dirty="0" smtClean="0"/>
              <a:t>Cons:</a:t>
            </a:r>
          </a:p>
          <a:p>
            <a:r>
              <a:rPr lang="en-US" dirty="0" smtClean="0"/>
              <a:t>1. Chord diagram without chords == bar chart?</a:t>
            </a:r>
            <a:endParaRPr lang="en-US" dirty="0"/>
          </a:p>
        </p:txBody>
      </p:sp>
      <p:sp>
        <p:nvSpPr>
          <p:cNvPr id="9" name="TextBox 8"/>
          <p:cNvSpPr txBox="1"/>
          <p:nvPr/>
        </p:nvSpPr>
        <p:spPr>
          <a:xfrm>
            <a:off x="6170706" y="3901293"/>
            <a:ext cx="2973294" cy="2585323"/>
          </a:xfrm>
          <a:prstGeom prst="rect">
            <a:avLst/>
          </a:prstGeom>
          <a:noFill/>
        </p:spPr>
        <p:txBody>
          <a:bodyPr wrap="square" rtlCol="0">
            <a:spAutoFit/>
          </a:bodyPr>
          <a:lstStyle/>
          <a:p>
            <a:pPr algn="ctr"/>
            <a:r>
              <a:rPr lang="en-US" b="1" dirty="0" smtClean="0"/>
              <a:t>Pie Chart</a:t>
            </a:r>
          </a:p>
          <a:p>
            <a:r>
              <a:rPr lang="en-US" dirty="0" smtClean="0"/>
              <a:t>Pros: </a:t>
            </a:r>
          </a:p>
          <a:p>
            <a:pPr marL="342900" indent="-342900">
              <a:buAutoNum type="arabicPeriod"/>
            </a:pPr>
            <a:r>
              <a:rPr lang="en-US" dirty="0" smtClean="0"/>
              <a:t>Most sense! Intuitive!</a:t>
            </a:r>
          </a:p>
          <a:p>
            <a:r>
              <a:rPr lang="en-US" dirty="0" smtClean="0"/>
              <a:t>Cons:</a:t>
            </a:r>
          </a:p>
          <a:p>
            <a:r>
              <a:rPr lang="en-US" dirty="0" smtClean="0"/>
              <a:t>1. Users who I’ve only played one game with aren’t very interesting, but if we filter, the pie chart no longer represents 100% anymore</a:t>
            </a:r>
            <a:endParaRPr lang="en-US" dirty="0"/>
          </a:p>
        </p:txBody>
      </p:sp>
    </p:spTree>
    <p:extLst>
      <p:ext uri="{BB962C8B-B14F-4D97-AF65-F5344CB8AC3E}">
        <p14:creationId xmlns:p14="http://schemas.microsoft.com/office/powerpoint/2010/main" val="625394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69833"/>
            <a:ext cx="6716115" cy="369332"/>
          </a:xfrm>
          <a:prstGeom prst="rect">
            <a:avLst/>
          </a:prstGeom>
          <a:noFill/>
        </p:spPr>
        <p:txBody>
          <a:bodyPr wrap="square" rtlCol="0">
            <a:spAutoFit/>
          </a:bodyPr>
          <a:lstStyle/>
          <a:p>
            <a:pPr algn="ctr"/>
            <a:r>
              <a:rPr lang="en-US" b="1" dirty="0" smtClean="0"/>
              <a:t>Designing the Statistical Graphs- the User Interaction Graph, Part II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engame+user_devo.jpg"/>
          <p:cNvPicPr>
            <a:picLocks noChangeAspect="1"/>
          </p:cNvPicPr>
          <p:nvPr/>
        </p:nvPicPr>
        <p:blipFill rotWithShape="1">
          <a:blip r:embed="rId2">
            <a:extLst>
              <a:ext uri="{28A0092B-C50C-407E-A947-70E740481C1C}">
                <a14:useLocalDpi xmlns:a14="http://schemas.microsoft.com/office/drawing/2010/main" val="0"/>
              </a:ext>
            </a:extLst>
          </a:blip>
          <a:srcRect l="53533" t="283" r="6336" b="74778"/>
          <a:stretch/>
        </p:blipFill>
        <p:spPr>
          <a:xfrm rot="5400000">
            <a:off x="-198679" y="1080205"/>
            <a:ext cx="4207355" cy="3391649"/>
          </a:xfrm>
          <a:prstGeom prst="rect">
            <a:avLst/>
          </a:prstGeom>
        </p:spPr>
      </p:pic>
      <p:sp>
        <p:nvSpPr>
          <p:cNvPr id="7" name="TextBox 6"/>
          <p:cNvSpPr txBox="1"/>
          <p:nvPr/>
        </p:nvSpPr>
        <p:spPr>
          <a:xfrm>
            <a:off x="3600822" y="883176"/>
            <a:ext cx="4557059" cy="3693319"/>
          </a:xfrm>
          <a:prstGeom prst="rect">
            <a:avLst/>
          </a:prstGeom>
          <a:noFill/>
        </p:spPr>
        <p:txBody>
          <a:bodyPr wrap="square" rtlCol="0">
            <a:spAutoFit/>
          </a:bodyPr>
          <a:lstStyle/>
          <a:p>
            <a:pPr algn="ctr"/>
            <a:r>
              <a:rPr lang="en-US" b="1" dirty="0" smtClean="0"/>
              <a:t>Bubble Chart</a:t>
            </a:r>
          </a:p>
          <a:p>
            <a:r>
              <a:rPr lang="en-US" dirty="0" smtClean="0"/>
              <a:t>Pros: </a:t>
            </a:r>
          </a:p>
          <a:p>
            <a:pPr marL="342900" indent="-342900">
              <a:buAutoNum type="arabicPeriod"/>
            </a:pPr>
            <a:r>
              <a:rPr lang="en-US" dirty="0" smtClean="0"/>
              <a:t>More interesting visually than pie chart</a:t>
            </a:r>
          </a:p>
          <a:p>
            <a:pPr marL="342900" indent="-342900">
              <a:buAutoNum type="arabicPeriod"/>
            </a:pPr>
            <a:r>
              <a:rPr lang="en-US" dirty="0" smtClean="0"/>
              <a:t>Can filter it so it doesn’t necessarily need to represent 100%, but can display only users that you’ve played more than one or two games with</a:t>
            </a:r>
          </a:p>
          <a:p>
            <a:r>
              <a:rPr lang="en-US" dirty="0" smtClean="0"/>
              <a:t>Cons:</a:t>
            </a:r>
          </a:p>
          <a:p>
            <a:pPr marL="342900" indent="-342900">
              <a:buAutoNum type="arabicPeriod"/>
            </a:pPr>
            <a:r>
              <a:rPr lang="en-US" dirty="0" smtClean="0"/>
              <a:t>Not as intuitively understandable as a pie chart</a:t>
            </a:r>
          </a:p>
          <a:p>
            <a:pPr marL="342900" indent="-342900">
              <a:buAutoNum type="arabicPeriod"/>
            </a:pPr>
            <a:r>
              <a:rPr lang="en-US" dirty="0" smtClean="0"/>
              <a:t>The central bubble that represents “you” is very very large compared to the other bubbles</a:t>
            </a:r>
            <a:endParaRPr lang="en-US" dirty="0"/>
          </a:p>
        </p:txBody>
      </p:sp>
    </p:spTree>
    <p:extLst>
      <p:ext uri="{BB962C8B-B14F-4D97-AF65-F5344CB8AC3E}">
        <p14:creationId xmlns:p14="http://schemas.microsoft.com/office/powerpoint/2010/main" val="1576771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tama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0"/>
            <a:ext cx="7096551" cy="6858000"/>
          </a:xfrm>
          <a:prstGeom prst="rect">
            <a:avLst/>
          </a:prstGeom>
        </p:spPr>
      </p:pic>
      <p:sp>
        <p:nvSpPr>
          <p:cNvPr id="8" name="Rectangle 7"/>
          <p:cNvSpPr/>
          <p:nvPr/>
        </p:nvSpPr>
        <p:spPr>
          <a:xfrm>
            <a:off x="1475548" y="5670880"/>
            <a:ext cx="898677" cy="460768"/>
          </a:xfrm>
          <a:prstGeom prst="rect">
            <a:avLst/>
          </a:prstGeom>
          <a:solidFill>
            <a:srgbClr val="CCFF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rPr>
              <a:t>Radiant Ancient</a:t>
            </a:r>
            <a:endParaRPr lang="en-US" sz="1600" b="1" dirty="0">
              <a:solidFill>
                <a:srgbClr val="000000"/>
              </a:solidFill>
            </a:endParaRPr>
          </a:p>
        </p:txBody>
      </p:sp>
      <p:sp>
        <p:nvSpPr>
          <p:cNvPr id="10" name="Oval 9"/>
          <p:cNvSpPr/>
          <p:nvPr/>
        </p:nvSpPr>
        <p:spPr>
          <a:xfrm>
            <a:off x="6663234" y="5941906"/>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174175" y="419639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182356" y="3429040"/>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7188773" y="208232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277261" y="1814940"/>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999894" y="92898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407764" y="122198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882209" y="163714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87320" y="1036548"/>
            <a:ext cx="847581" cy="536807"/>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rPr>
              <a:t>Dire Ancient</a:t>
            </a:r>
            <a:endParaRPr lang="en-US" sz="1600" b="1" dirty="0">
              <a:solidFill>
                <a:srgbClr val="000000"/>
              </a:solidFill>
            </a:endParaRPr>
          </a:p>
        </p:txBody>
      </p:sp>
      <p:sp>
        <p:nvSpPr>
          <p:cNvPr id="19" name="Oval 18"/>
          <p:cNvSpPr/>
          <p:nvPr/>
        </p:nvSpPr>
        <p:spPr>
          <a:xfrm>
            <a:off x="4771875" y="3283057"/>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362224" y="2661706"/>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439035" y="74382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071157" y="744582"/>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201643" y="6131648"/>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783845" y="3904427"/>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057458" y="4523964"/>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662439" y="2807689"/>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689871" y="3594235"/>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637894" y="4815930"/>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374225" y="5201900"/>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765492" y="6087889"/>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468231" y="5646266"/>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1835854" y="5212835"/>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8180515" y="0"/>
            <a:ext cx="1751794" cy="307777"/>
          </a:xfrm>
          <a:prstGeom prst="rect">
            <a:avLst/>
          </a:prstGeom>
          <a:noFill/>
        </p:spPr>
        <p:txBody>
          <a:bodyPr wrap="square" rtlCol="0">
            <a:spAutoFit/>
          </a:bodyPr>
          <a:lstStyle/>
          <a:p>
            <a:r>
              <a:rPr lang="en-US" sz="1400" dirty="0" smtClean="0"/>
              <a:t>Angela Fan</a:t>
            </a:r>
            <a:endParaRPr lang="en-US" sz="1400" dirty="0"/>
          </a:p>
        </p:txBody>
      </p:sp>
    </p:spTree>
    <p:extLst>
      <p:ext uri="{BB962C8B-B14F-4D97-AF65-F5344CB8AC3E}">
        <p14:creationId xmlns:p14="http://schemas.microsoft.com/office/powerpoint/2010/main" val="2966396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III</a:t>
            </a:r>
            <a:endParaRPr lang="en-US" b="1" dirty="0"/>
          </a:p>
        </p:txBody>
      </p:sp>
      <p:sp>
        <p:nvSpPr>
          <p:cNvPr id="5" name="TextBox 4"/>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bubbl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29" y="409283"/>
            <a:ext cx="5424289" cy="4984482"/>
          </a:xfrm>
          <a:prstGeom prst="rect">
            <a:avLst/>
          </a:prstGeom>
        </p:spPr>
      </p:pic>
      <p:sp>
        <p:nvSpPr>
          <p:cNvPr id="7" name="TextBox 6"/>
          <p:cNvSpPr txBox="1"/>
          <p:nvPr/>
        </p:nvSpPr>
        <p:spPr>
          <a:xfrm>
            <a:off x="4623839" y="650311"/>
            <a:ext cx="4557059" cy="5632312"/>
          </a:xfrm>
          <a:prstGeom prst="rect">
            <a:avLst/>
          </a:prstGeom>
          <a:noFill/>
        </p:spPr>
        <p:txBody>
          <a:bodyPr wrap="square" rtlCol="0">
            <a:spAutoFit/>
          </a:bodyPr>
          <a:lstStyle/>
          <a:p>
            <a:r>
              <a:rPr lang="en-US" dirty="0" smtClean="0"/>
              <a:t>Circles are sized by number of games played together, and circles with a size of 1 are removed (because it doesn’t make sense to see everyone you’ve ever played with). Here, three interesting groups are highlighted:</a:t>
            </a:r>
          </a:p>
          <a:p>
            <a:endParaRPr lang="en-US" dirty="0"/>
          </a:p>
          <a:p>
            <a:pPr marL="342900" indent="-342900">
              <a:buAutoNum type="arabicPeriod"/>
            </a:pPr>
            <a:r>
              <a:rPr lang="en-US" dirty="0" smtClean="0"/>
              <a:t>Robbie’s “main” </a:t>
            </a:r>
            <a:r>
              <a:rPr lang="en-US" dirty="0" err="1" smtClean="0"/>
              <a:t>Dota</a:t>
            </a:r>
            <a:r>
              <a:rPr lang="en-US" dirty="0" smtClean="0"/>
              <a:t>-playing group- his brother (orange) and </a:t>
            </a:r>
            <a:r>
              <a:rPr lang="en-US" dirty="0" err="1" smtClean="0"/>
              <a:t>Benjy</a:t>
            </a:r>
            <a:r>
              <a:rPr lang="en-US" dirty="0" smtClean="0"/>
              <a:t> (light blue)</a:t>
            </a:r>
            <a:endParaRPr lang="en-US" dirty="0"/>
          </a:p>
          <a:p>
            <a:pPr marL="342900" indent="-342900">
              <a:buAutoNum type="arabicPeriod"/>
            </a:pPr>
            <a:r>
              <a:rPr lang="en-US" dirty="0" smtClean="0"/>
              <a:t>Robbie’s secondary </a:t>
            </a:r>
            <a:r>
              <a:rPr lang="en-US" dirty="0" err="1" smtClean="0"/>
              <a:t>Dota</a:t>
            </a:r>
            <a:r>
              <a:rPr lang="en-US" dirty="0" smtClean="0"/>
              <a:t>-playing group- the slightly smaller circles, of other Harvard players and/or his brother’s friends</a:t>
            </a:r>
          </a:p>
          <a:p>
            <a:pPr marL="342900" indent="-342900">
              <a:buAutoNum type="arabicPeriod"/>
            </a:pPr>
            <a:r>
              <a:rPr lang="en-US" dirty="0" smtClean="0"/>
              <a:t>People of Robbie’s skill level that he has played in the past, either as part of the Collegiate tournament, or completely random people in the </a:t>
            </a:r>
            <a:r>
              <a:rPr lang="en-US" dirty="0" err="1" smtClean="0"/>
              <a:t>Dota</a:t>
            </a:r>
            <a:r>
              <a:rPr lang="en-US" dirty="0" smtClean="0"/>
              <a:t> world that he’s played with often</a:t>
            </a:r>
          </a:p>
          <a:p>
            <a:pPr marL="342900" indent="-342900">
              <a:buAutoNum type="arabicPeriod"/>
            </a:pPr>
            <a:endParaRPr lang="en-US" dirty="0"/>
          </a:p>
          <a:p>
            <a:r>
              <a:rPr lang="en-US" dirty="0" err="1" smtClean="0"/>
              <a:t>Mousing</a:t>
            </a:r>
            <a:r>
              <a:rPr lang="en-US" dirty="0" smtClean="0"/>
              <a:t> over gives number of games played together and user id.</a:t>
            </a:r>
          </a:p>
        </p:txBody>
      </p:sp>
    </p:spTree>
    <p:extLst>
      <p:ext uri="{BB962C8B-B14F-4D97-AF65-F5344CB8AC3E}">
        <p14:creationId xmlns:p14="http://schemas.microsoft.com/office/powerpoint/2010/main" val="2164702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IV</a:t>
            </a:r>
            <a:endParaRPr lang="en-US" b="1" dirty="0"/>
          </a:p>
        </p:txBody>
      </p:sp>
      <p:sp>
        <p:nvSpPr>
          <p:cNvPr id="5" name="TextBox 4"/>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bubbl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596900"/>
            <a:ext cx="5651500" cy="5664200"/>
          </a:xfrm>
          <a:prstGeom prst="rect">
            <a:avLst/>
          </a:prstGeom>
        </p:spPr>
      </p:pic>
      <p:sp>
        <p:nvSpPr>
          <p:cNvPr id="7" name="TextBox 6"/>
          <p:cNvSpPr txBox="1"/>
          <p:nvPr/>
        </p:nvSpPr>
        <p:spPr>
          <a:xfrm>
            <a:off x="5206545" y="619682"/>
            <a:ext cx="3937455" cy="5355313"/>
          </a:xfrm>
          <a:prstGeom prst="rect">
            <a:avLst/>
          </a:prstGeom>
          <a:noFill/>
        </p:spPr>
        <p:txBody>
          <a:bodyPr wrap="square" rtlCol="0">
            <a:spAutoFit/>
          </a:bodyPr>
          <a:lstStyle/>
          <a:p>
            <a:r>
              <a:rPr lang="en-US" dirty="0" smtClean="0"/>
              <a:t>Changed coloring to a rainbow </a:t>
            </a:r>
            <a:r>
              <a:rPr lang="en-US" dirty="0" err="1" smtClean="0"/>
              <a:t>Colorbrewer</a:t>
            </a:r>
            <a:r>
              <a:rPr lang="en-US" dirty="0" smtClean="0"/>
              <a:t> scale for more color to the page, and also labeled the circles by user id if the user-id fit on the circle.</a:t>
            </a:r>
          </a:p>
          <a:p>
            <a:endParaRPr lang="en-US" dirty="0" smtClean="0"/>
          </a:p>
          <a:p>
            <a:r>
              <a:rPr lang="en-US" dirty="0" smtClean="0"/>
              <a:t>The coloring is much friendlier, though honestly color for this graph doesn’t really mean much- things that are colored the same are not necessarily related, which is problematic. However, a colorful graph is far more interesting than one in </a:t>
            </a:r>
            <a:r>
              <a:rPr lang="en-US" dirty="0" err="1" smtClean="0"/>
              <a:t>steelblue</a:t>
            </a:r>
            <a:r>
              <a:rPr lang="en-US" dirty="0" smtClean="0"/>
              <a:t>, so we ultimately decided to color the nodes.</a:t>
            </a:r>
            <a:endParaRPr lang="en-US" dirty="0"/>
          </a:p>
          <a:p>
            <a:endParaRPr lang="en-US" dirty="0"/>
          </a:p>
          <a:p>
            <a:r>
              <a:rPr lang="en-US" dirty="0" smtClean="0"/>
              <a:t>Left to change:</a:t>
            </a:r>
          </a:p>
          <a:p>
            <a:endParaRPr lang="en-US" dirty="0"/>
          </a:p>
          <a:p>
            <a:pPr marL="342900" indent="-342900">
              <a:buAutoNum type="arabicPeriod"/>
            </a:pPr>
            <a:r>
              <a:rPr lang="en-US" dirty="0" smtClean="0"/>
              <a:t>Click on circle to be taken to user’s </a:t>
            </a:r>
            <a:r>
              <a:rPr lang="en-US" dirty="0" err="1" smtClean="0"/>
              <a:t>Dota</a:t>
            </a:r>
            <a:r>
              <a:rPr lang="en-US" dirty="0" smtClean="0"/>
              <a:t> profile</a:t>
            </a:r>
          </a:p>
          <a:p>
            <a:pPr marL="342900" indent="-342900">
              <a:buAutoNum type="arabicPeriod"/>
            </a:pPr>
            <a:r>
              <a:rPr lang="en-US" dirty="0" smtClean="0"/>
              <a:t>Change user id to username </a:t>
            </a:r>
          </a:p>
        </p:txBody>
      </p:sp>
    </p:spTree>
    <p:extLst>
      <p:ext uri="{BB962C8B-B14F-4D97-AF65-F5344CB8AC3E}">
        <p14:creationId xmlns:p14="http://schemas.microsoft.com/office/powerpoint/2010/main" val="419046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serbubbl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68" y="409282"/>
            <a:ext cx="4692223" cy="5104011"/>
          </a:xfrm>
          <a:prstGeom prst="rect">
            <a:avLst/>
          </a:prstGeom>
        </p:spPr>
      </p:pic>
      <p:sp>
        <p:nvSpPr>
          <p:cNvPr id="5" name="TextBox 4"/>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V</a:t>
            </a:r>
            <a:endParaRPr lang="en-US" b="1" dirty="0"/>
          </a:p>
        </p:txBody>
      </p:sp>
      <p:sp>
        <p:nvSpPr>
          <p:cNvPr id="6" name="TextBox 5"/>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4354898" y="619682"/>
            <a:ext cx="4535102" cy="4524316"/>
          </a:xfrm>
          <a:prstGeom prst="rect">
            <a:avLst/>
          </a:prstGeom>
          <a:noFill/>
        </p:spPr>
        <p:txBody>
          <a:bodyPr wrap="square" rtlCol="0">
            <a:spAutoFit/>
          </a:bodyPr>
          <a:lstStyle/>
          <a:p>
            <a:r>
              <a:rPr lang="en-US" dirty="0" smtClean="0"/>
              <a:t>Instead of seeing a 32-bit user id, now users can see the names </a:t>
            </a:r>
            <a:r>
              <a:rPr lang="en-US" dirty="0" err="1" smtClean="0"/>
              <a:t>Dota</a:t>
            </a:r>
            <a:r>
              <a:rPr lang="en-US" dirty="0" smtClean="0"/>
              <a:t> players use in-game. These were called from the API by Robbie.</a:t>
            </a:r>
          </a:p>
          <a:p>
            <a:endParaRPr lang="en-US" dirty="0"/>
          </a:p>
          <a:p>
            <a:r>
              <a:rPr lang="en-US" dirty="0" smtClean="0"/>
              <a:t>I decided again that the smaller circles wouldn’t have names if the user name was too long. This is purely for visual purposes.</a:t>
            </a:r>
          </a:p>
          <a:p>
            <a:endParaRPr lang="en-US" dirty="0"/>
          </a:p>
          <a:p>
            <a:r>
              <a:rPr lang="en-US" dirty="0" smtClean="0"/>
              <a:t>Additionally, there is now an added tooltip- you can tooltip over the circle to see user name and how many games you’ve played with them.</a:t>
            </a:r>
          </a:p>
          <a:p>
            <a:endParaRPr lang="en-US" dirty="0"/>
          </a:p>
          <a:p>
            <a:r>
              <a:rPr lang="en-US" dirty="0" smtClean="0"/>
              <a:t>Lastly, clicking on the circle takes you to the user’s profile page on Steam, a distribution software from which you play Dota2.</a:t>
            </a:r>
          </a:p>
        </p:txBody>
      </p:sp>
    </p:spTree>
    <p:extLst>
      <p:ext uri="{BB962C8B-B14F-4D97-AF65-F5344CB8AC3E}">
        <p14:creationId xmlns:p14="http://schemas.microsoft.com/office/powerpoint/2010/main" val="4221722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serbubble2.png"/>
          <p:cNvPicPr>
            <a:picLocks noChangeAspect="1"/>
          </p:cNvPicPr>
          <p:nvPr/>
        </p:nvPicPr>
        <p:blipFill rotWithShape="1">
          <a:blip r:embed="rId2">
            <a:extLst>
              <a:ext uri="{28A0092B-C50C-407E-A947-70E740481C1C}">
                <a14:useLocalDpi xmlns:a14="http://schemas.microsoft.com/office/drawing/2010/main" val="0"/>
              </a:ext>
            </a:extLst>
          </a:blip>
          <a:srcRect l="5739"/>
          <a:stretch/>
        </p:blipFill>
        <p:spPr>
          <a:xfrm>
            <a:off x="66174" y="619682"/>
            <a:ext cx="5020842" cy="4855882"/>
          </a:xfrm>
          <a:prstGeom prst="rect">
            <a:avLst/>
          </a:prstGeom>
        </p:spPr>
      </p:pic>
      <p:sp>
        <p:nvSpPr>
          <p:cNvPr id="5" name="TextBox 4"/>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VI</a:t>
            </a:r>
            <a:endParaRPr lang="en-US" b="1" dirty="0"/>
          </a:p>
        </p:txBody>
      </p:sp>
      <p:sp>
        <p:nvSpPr>
          <p:cNvPr id="6" name="TextBox 5"/>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5087016" y="619682"/>
            <a:ext cx="4056984" cy="5632312"/>
          </a:xfrm>
          <a:prstGeom prst="rect">
            <a:avLst/>
          </a:prstGeom>
          <a:noFill/>
        </p:spPr>
        <p:txBody>
          <a:bodyPr wrap="square" rtlCol="0">
            <a:spAutoFit/>
          </a:bodyPr>
          <a:lstStyle/>
          <a:p>
            <a:r>
              <a:rPr lang="en-US" dirty="0" smtClean="0"/>
              <a:t>Also added a color by </a:t>
            </a:r>
            <a:r>
              <a:rPr lang="en-US" dirty="0" err="1" smtClean="0"/>
              <a:t>winrate</a:t>
            </a:r>
            <a:r>
              <a:rPr lang="en-US" dirty="0" smtClean="0"/>
              <a:t> option, so users can see who they win with the most, and who they lose with the most. Perhaps this could adjust which groups of people they play with. </a:t>
            </a:r>
            <a:endParaRPr lang="en-US" dirty="0"/>
          </a:p>
          <a:p>
            <a:endParaRPr lang="en-US" dirty="0" smtClean="0"/>
          </a:p>
          <a:p>
            <a:r>
              <a:rPr lang="en-US" dirty="0" smtClean="0"/>
              <a:t>This is accessible as a toggle- choosing “Color by </a:t>
            </a:r>
            <a:r>
              <a:rPr lang="en-US" dirty="0" err="1" smtClean="0"/>
              <a:t>Winrate</a:t>
            </a:r>
            <a:r>
              <a:rPr lang="en-US" dirty="0" smtClean="0"/>
              <a:t>” also brings up the legend bar, and choosing “Color by Games Played” hides the legend bar.</a:t>
            </a:r>
          </a:p>
          <a:p>
            <a:endParaRPr lang="en-US" dirty="0"/>
          </a:p>
          <a:p>
            <a:r>
              <a:rPr lang="en-US" dirty="0" smtClean="0"/>
              <a:t>I chose to toggle because I think the coloring by </a:t>
            </a:r>
            <a:r>
              <a:rPr lang="en-US" dirty="0" err="1" smtClean="0"/>
              <a:t>winrate</a:t>
            </a:r>
            <a:r>
              <a:rPr lang="en-US" dirty="0" smtClean="0"/>
              <a:t> is less aesthetically pleasing than using the </a:t>
            </a:r>
            <a:r>
              <a:rPr lang="en-US" dirty="0" err="1" smtClean="0"/>
              <a:t>colorbrewer</a:t>
            </a:r>
            <a:r>
              <a:rPr lang="en-US" dirty="0" smtClean="0"/>
              <a:t> scale. Additionally, I think Coloring by Number of Games played together helps users of this graph visually cluster circles of the same size with the same color, so they don’t have to rely solely on their area perception.</a:t>
            </a:r>
          </a:p>
        </p:txBody>
      </p:sp>
    </p:spTree>
    <p:extLst>
      <p:ext uri="{BB962C8B-B14F-4D97-AF65-F5344CB8AC3E}">
        <p14:creationId xmlns:p14="http://schemas.microsoft.com/office/powerpoint/2010/main" val="4066455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39951"/>
            <a:ext cx="6716115" cy="369332"/>
          </a:xfrm>
          <a:prstGeom prst="rect">
            <a:avLst/>
          </a:prstGeom>
          <a:noFill/>
        </p:spPr>
        <p:txBody>
          <a:bodyPr wrap="square" rtlCol="0">
            <a:spAutoFit/>
          </a:bodyPr>
          <a:lstStyle/>
          <a:p>
            <a:pPr algn="ctr"/>
            <a:r>
              <a:rPr lang="en-US" b="1" dirty="0" smtClean="0"/>
              <a:t>Help Menu for the User</a:t>
            </a:r>
            <a:endParaRPr lang="en-US" b="1" dirty="0"/>
          </a:p>
        </p:txBody>
      </p:sp>
      <p:sp>
        <p:nvSpPr>
          <p:cNvPr id="5" name="TextBox 4"/>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helpmen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9283"/>
            <a:ext cx="9144000" cy="3615267"/>
          </a:xfrm>
          <a:prstGeom prst="rect">
            <a:avLst/>
          </a:prstGeom>
        </p:spPr>
      </p:pic>
      <p:sp>
        <p:nvSpPr>
          <p:cNvPr id="7" name="TextBox 6"/>
          <p:cNvSpPr txBox="1"/>
          <p:nvPr/>
        </p:nvSpPr>
        <p:spPr>
          <a:xfrm>
            <a:off x="49072" y="3979724"/>
            <a:ext cx="9109869" cy="2862323"/>
          </a:xfrm>
          <a:prstGeom prst="rect">
            <a:avLst/>
          </a:prstGeom>
          <a:noFill/>
        </p:spPr>
        <p:txBody>
          <a:bodyPr wrap="square" rtlCol="0">
            <a:spAutoFit/>
          </a:bodyPr>
          <a:lstStyle/>
          <a:p>
            <a:r>
              <a:rPr lang="en-US" dirty="0" smtClean="0"/>
              <a:t>Definitely a typical question for any user is “what on earth am I looking at?” so we decided to insert a little help description- includes what the coloring scale is, what a </a:t>
            </a:r>
            <a:r>
              <a:rPr lang="en-US" dirty="0" err="1" smtClean="0"/>
              <a:t>mouseover</a:t>
            </a:r>
            <a:r>
              <a:rPr lang="en-US" dirty="0" smtClean="0"/>
              <a:t> does, what filtering methods there are, and what the graph displays. Users bring this up by mouse-</a:t>
            </a:r>
            <a:r>
              <a:rPr lang="en-US" dirty="0" err="1" smtClean="0"/>
              <a:t>ing</a:t>
            </a:r>
            <a:r>
              <a:rPr lang="en-US" dirty="0" smtClean="0"/>
              <a:t> over the little </a:t>
            </a:r>
            <a:r>
              <a:rPr lang="en-US" dirty="0" err="1" smtClean="0"/>
              <a:t>questionmark</a:t>
            </a:r>
            <a:r>
              <a:rPr lang="en-US" dirty="0" smtClean="0"/>
              <a:t> symbol at the top of the page.</a:t>
            </a:r>
          </a:p>
          <a:p>
            <a:endParaRPr lang="en-US" dirty="0"/>
          </a:p>
          <a:p>
            <a:r>
              <a:rPr lang="en-US" dirty="0" smtClean="0"/>
              <a:t>We wanted to make this non-obtrusive and not a mandatory popup, as this would be more user-friendly for people who knew how to use this tool already and were not first time visitors. Additionally, we didn’t want to clutter the page with descriptions next to every graph, as this would reduce the data-ink ratio and reduce the whitespace on our page, making it less aesthetically beautiful and less data-intensive.</a:t>
            </a:r>
            <a:endParaRPr lang="en-US" dirty="0"/>
          </a:p>
        </p:txBody>
      </p:sp>
    </p:spTree>
    <p:extLst>
      <p:ext uri="{BB962C8B-B14F-4D97-AF65-F5344CB8AC3E}">
        <p14:creationId xmlns:p14="http://schemas.microsoft.com/office/powerpoint/2010/main" val="1283100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GPM/XPM Graphs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gpmxpm_devo.jpg"/>
          <p:cNvPicPr>
            <a:picLocks noChangeAspect="1"/>
          </p:cNvPicPr>
          <p:nvPr/>
        </p:nvPicPr>
        <p:blipFill rotWithShape="1">
          <a:blip r:embed="rId2">
            <a:extLst>
              <a:ext uri="{28A0092B-C50C-407E-A947-70E740481C1C}">
                <a14:useLocalDpi xmlns:a14="http://schemas.microsoft.com/office/drawing/2010/main" val="0"/>
              </a:ext>
            </a:extLst>
          </a:blip>
          <a:srcRect l="68082"/>
          <a:stretch/>
        </p:blipFill>
        <p:spPr>
          <a:xfrm rot="16200000">
            <a:off x="3368147" y="-2608324"/>
            <a:ext cx="2407706" cy="9144000"/>
          </a:xfrm>
          <a:prstGeom prst="rect">
            <a:avLst/>
          </a:prstGeom>
        </p:spPr>
      </p:pic>
      <p:sp>
        <p:nvSpPr>
          <p:cNvPr id="3" name="Rectangle 2"/>
          <p:cNvSpPr/>
          <p:nvPr/>
        </p:nvSpPr>
        <p:spPr>
          <a:xfrm>
            <a:off x="7044310" y="2876177"/>
            <a:ext cx="1852706" cy="582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49414" y="3202953"/>
            <a:ext cx="3062941" cy="3416320"/>
          </a:xfrm>
          <a:prstGeom prst="rect">
            <a:avLst/>
          </a:prstGeom>
          <a:noFill/>
        </p:spPr>
        <p:txBody>
          <a:bodyPr wrap="square" rtlCol="0">
            <a:spAutoFit/>
          </a:bodyPr>
          <a:lstStyle/>
          <a:p>
            <a:pPr algn="ctr"/>
            <a:r>
              <a:rPr lang="en-US" b="1" dirty="0" smtClean="0"/>
              <a:t>Line Graph</a:t>
            </a:r>
          </a:p>
          <a:p>
            <a:pPr algn="ctr"/>
            <a:endParaRPr lang="en-US" b="1" dirty="0" smtClean="0"/>
          </a:p>
          <a:p>
            <a:r>
              <a:rPr lang="en-US" dirty="0" smtClean="0"/>
              <a:t>Time on X-axis, GPM on Y-axis</a:t>
            </a:r>
          </a:p>
          <a:p>
            <a:r>
              <a:rPr lang="en-US" dirty="0" smtClean="0"/>
              <a:t>Pros: </a:t>
            </a:r>
          </a:p>
          <a:p>
            <a:pPr marL="342900" indent="-342900">
              <a:buAutoNum type="arabicPeriod"/>
            </a:pPr>
            <a:r>
              <a:rPr lang="en-US" dirty="0" smtClean="0"/>
              <a:t>Basic</a:t>
            </a:r>
          </a:p>
          <a:p>
            <a:r>
              <a:rPr lang="en-US" dirty="0" smtClean="0"/>
              <a:t>Cons:</a:t>
            </a:r>
          </a:p>
          <a:p>
            <a:pPr marL="342900" indent="-342900">
              <a:buAutoNum type="arabicPeriod"/>
            </a:pPr>
            <a:r>
              <a:rPr lang="en-US" dirty="0" smtClean="0"/>
              <a:t>Not good measure- no normalization</a:t>
            </a:r>
          </a:p>
          <a:p>
            <a:pPr marL="342900" indent="-342900">
              <a:buAutoNum type="arabicPeriod"/>
            </a:pPr>
            <a:r>
              <a:rPr lang="en-US" dirty="0"/>
              <a:t>N</a:t>
            </a:r>
            <a:r>
              <a:rPr lang="en-US" dirty="0" smtClean="0"/>
              <a:t>o good comparative ability</a:t>
            </a:r>
          </a:p>
          <a:p>
            <a:pPr marL="342900" indent="-342900">
              <a:buAutoNum type="arabicPeriod"/>
            </a:pPr>
            <a:r>
              <a:rPr lang="en-US" dirty="0"/>
              <a:t>T</a:t>
            </a:r>
            <a:r>
              <a:rPr lang="en-US" dirty="0" smtClean="0"/>
              <a:t>errible way to detect trends</a:t>
            </a:r>
            <a:endParaRPr lang="en-US" dirty="0"/>
          </a:p>
        </p:txBody>
      </p:sp>
      <p:sp>
        <p:nvSpPr>
          <p:cNvPr id="8" name="TextBox 7"/>
          <p:cNvSpPr txBox="1"/>
          <p:nvPr/>
        </p:nvSpPr>
        <p:spPr>
          <a:xfrm>
            <a:off x="3364755" y="3202953"/>
            <a:ext cx="5779245" cy="3693319"/>
          </a:xfrm>
          <a:prstGeom prst="rect">
            <a:avLst/>
          </a:prstGeom>
          <a:noFill/>
        </p:spPr>
        <p:txBody>
          <a:bodyPr wrap="square" rtlCol="0">
            <a:spAutoFit/>
          </a:bodyPr>
          <a:lstStyle/>
          <a:p>
            <a:pPr algn="ctr"/>
            <a:r>
              <a:rPr lang="en-US" b="1" dirty="0" smtClean="0"/>
              <a:t>Line Graph II</a:t>
            </a:r>
          </a:p>
          <a:p>
            <a:pPr algn="ctr"/>
            <a:endParaRPr lang="en-US" b="1" dirty="0" smtClean="0"/>
          </a:p>
          <a:p>
            <a:r>
              <a:rPr lang="en-US" dirty="0" smtClean="0"/>
              <a:t>Time on X-axis, GPM on Y-axis, but only the user’s average is plotted. There is a dropdown menu at the top of the graph, so user can pick to change which hero is plotted</a:t>
            </a:r>
          </a:p>
          <a:p>
            <a:endParaRPr lang="en-US" dirty="0" smtClean="0"/>
          </a:p>
          <a:p>
            <a:r>
              <a:rPr lang="en-US" dirty="0" smtClean="0"/>
              <a:t>Pros: </a:t>
            </a:r>
          </a:p>
          <a:p>
            <a:pPr marL="342900" indent="-342900">
              <a:buAutoNum type="arabicPeriod"/>
            </a:pPr>
            <a:r>
              <a:rPr lang="en-US" dirty="0" smtClean="0"/>
              <a:t>Can now try and detect hero-based trends</a:t>
            </a:r>
          </a:p>
          <a:p>
            <a:r>
              <a:rPr lang="en-US" dirty="0" smtClean="0"/>
              <a:t>Cons:</a:t>
            </a:r>
          </a:p>
          <a:p>
            <a:pPr marL="342900" indent="-342900">
              <a:buAutoNum type="arabicPeriod"/>
            </a:pPr>
            <a:r>
              <a:rPr lang="en-US" dirty="0" smtClean="0"/>
              <a:t>Not good measure- still no normalization</a:t>
            </a:r>
          </a:p>
          <a:p>
            <a:pPr marL="342900" indent="-342900">
              <a:buAutoNum type="arabicPeriod"/>
            </a:pPr>
            <a:r>
              <a:rPr lang="en-US" dirty="0"/>
              <a:t>N</a:t>
            </a:r>
            <a:r>
              <a:rPr lang="en-US" dirty="0" smtClean="0"/>
              <a:t>o good comparative ability between heroes</a:t>
            </a:r>
          </a:p>
          <a:p>
            <a:pPr marL="342900" indent="-342900">
              <a:buAutoNum type="arabicPeriod"/>
            </a:pPr>
            <a:r>
              <a:rPr lang="en-US" dirty="0" smtClean="0"/>
              <a:t>Introduces yet another selector that overcomplicates the whole graph system</a:t>
            </a:r>
            <a:endParaRPr lang="en-US" dirty="0"/>
          </a:p>
        </p:txBody>
      </p:sp>
    </p:spTree>
    <p:extLst>
      <p:ext uri="{BB962C8B-B14F-4D97-AF65-F5344CB8AC3E}">
        <p14:creationId xmlns:p14="http://schemas.microsoft.com/office/powerpoint/2010/main" val="2383387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gpmxpm_devo.jpg"/>
          <p:cNvPicPr>
            <a:picLocks noChangeAspect="1"/>
          </p:cNvPicPr>
          <p:nvPr/>
        </p:nvPicPr>
        <p:blipFill rotWithShape="1">
          <a:blip r:embed="rId2">
            <a:extLst>
              <a:ext uri="{28A0092B-C50C-407E-A947-70E740481C1C}">
                <a14:useLocalDpi xmlns:a14="http://schemas.microsoft.com/office/drawing/2010/main" val="0"/>
              </a:ext>
            </a:extLst>
          </a:blip>
          <a:srcRect l="37543" r="27097" b="2428"/>
          <a:stretch/>
        </p:blipFill>
        <p:spPr>
          <a:xfrm rot="16200000">
            <a:off x="3241546" y="-2875485"/>
            <a:ext cx="2696885" cy="9150096"/>
          </a:xfrm>
          <a:prstGeom prst="rect">
            <a:avLst/>
          </a:prstGeom>
        </p:spPr>
      </p:pic>
      <p:sp>
        <p:nvSpPr>
          <p:cNvPr id="7" name="Rectangle 6"/>
          <p:cNvSpPr/>
          <p:nvPr/>
        </p:nvSpPr>
        <p:spPr>
          <a:xfrm>
            <a:off x="559839" y="410884"/>
            <a:ext cx="1852706" cy="582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49414" y="2724836"/>
            <a:ext cx="4138704" cy="4247317"/>
          </a:xfrm>
          <a:prstGeom prst="rect">
            <a:avLst/>
          </a:prstGeom>
          <a:noFill/>
        </p:spPr>
        <p:txBody>
          <a:bodyPr wrap="square" rtlCol="0">
            <a:spAutoFit/>
          </a:bodyPr>
          <a:lstStyle/>
          <a:p>
            <a:pPr algn="ctr"/>
            <a:r>
              <a:rPr lang="en-US" b="1" dirty="0" smtClean="0"/>
              <a:t>Scatterplot I</a:t>
            </a:r>
          </a:p>
          <a:p>
            <a:pPr algn="ctr"/>
            <a:endParaRPr lang="en-US" b="1" dirty="0" smtClean="0"/>
          </a:p>
          <a:p>
            <a:r>
              <a:rPr lang="en-US" dirty="0" smtClean="0"/>
              <a:t>Average GPM for that hero on the x-axis, GPM for that game on that hero on the x-axis</a:t>
            </a:r>
          </a:p>
          <a:p>
            <a:endParaRPr lang="en-US" dirty="0" smtClean="0"/>
          </a:p>
          <a:p>
            <a:r>
              <a:rPr lang="en-US" dirty="0" smtClean="0"/>
              <a:t>Pros: </a:t>
            </a:r>
          </a:p>
          <a:p>
            <a:pPr marL="342900" indent="-342900">
              <a:buAutoNum type="arabicPeriod"/>
            </a:pPr>
            <a:r>
              <a:rPr lang="en-US" dirty="0" smtClean="0"/>
              <a:t>Comparative! Not between heroes but at least between games</a:t>
            </a:r>
          </a:p>
          <a:p>
            <a:r>
              <a:rPr lang="en-US" dirty="0" smtClean="0"/>
              <a:t>Cons:</a:t>
            </a:r>
          </a:p>
          <a:p>
            <a:pPr marL="342900" indent="-342900">
              <a:buAutoNum type="arabicPeriod"/>
            </a:pPr>
            <a:r>
              <a:rPr lang="en-US" dirty="0" smtClean="0"/>
              <a:t>Not intuitive, since below the line is a “good game”</a:t>
            </a:r>
          </a:p>
          <a:p>
            <a:pPr marL="342900" indent="-342900">
              <a:buAutoNum type="arabicPeriod"/>
            </a:pPr>
            <a:r>
              <a:rPr lang="en-US" dirty="0" smtClean="0"/>
              <a:t>Still no normalization, and not comparative between heroes</a:t>
            </a:r>
          </a:p>
          <a:p>
            <a:pPr marL="342900" indent="-342900">
              <a:buAutoNum type="arabicPeriod"/>
            </a:pPr>
            <a:endParaRPr lang="en-US" dirty="0"/>
          </a:p>
        </p:txBody>
      </p:sp>
      <p:sp>
        <p:nvSpPr>
          <p:cNvPr id="9" name="TextBox 8"/>
          <p:cNvSpPr txBox="1"/>
          <p:nvPr/>
        </p:nvSpPr>
        <p:spPr>
          <a:xfrm>
            <a:off x="4552944" y="2715270"/>
            <a:ext cx="4591055" cy="4247317"/>
          </a:xfrm>
          <a:prstGeom prst="rect">
            <a:avLst/>
          </a:prstGeom>
          <a:noFill/>
        </p:spPr>
        <p:txBody>
          <a:bodyPr wrap="square" rtlCol="0">
            <a:spAutoFit/>
          </a:bodyPr>
          <a:lstStyle/>
          <a:p>
            <a:pPr algn="ctr"/>
            <a:r>
              <a:rPr lang="en-US" b="1" dirty="0" smtClean="0"/>
              <a:t>Scatterplot II</a:t>
            </a:r>
          </a:p>
          <a:p>
            <a:pPr algn="ctr"/>
            <a:endParaRPr lang="en-US" b="1" dirty="0" smtClean="0"/>
          </a:p>
          <a:p>
            <a:r>
              <a:rPr lang="en-US" dirty="0" smtClean="0"/>
              <a:t>Average GPM for that hero on the y-axis, GPM for that game on that hero on the x-axis</a:t>
            </a:r>
          </a:p>
          <a:p>
            <a:endParaRPr lang="en-US" dirty="0" smtClean="0"/>
          </a:p>
          <a:p>
            <a:r>
              <a:rPr lang="en-US" dirty="0" smtClean="0"/>
              <a:t>Pros: </a:t>
            </a:r>
          </a:p>
          <a:p>
            <a:pPr marL="342900" indent="-342900">
              <a:buAutoNum type="arabicPeriod"/>
            </a:pPr>
            <a:r>
              <a:rPr lang="en-US" dirty="0" smtClean="0"/>
              <a:t>Comparative! Not between heroes but at least between games</a:t>
            </a:r>
          </a:p>
          <a:p>
            <a:pPr marL="342900" indent="-342900">
              <a:buAutoNum type="arabicPeriod"/>
            </a:pPr>
            <a:r>
              <a:rPr lang="en-US" dirty="0" smtClean="0"/>
              <a:t>Intuitive, since being above the line is great game and being below the line is a bad game</a:t>
            </a:r>
          </a:p>
          <a:p>
            <a:r>
              <a:rPr lang="en-US" dirty="0" smtClean="0"/>
              <a:t>Cons:</a:t>
            </a:r>
          </a:p>
          <a:p>
            <a:pPr marL="342900" indent="-342900">
              <a:buAutoNum type="arabicPeriod"/>
            </a:pPr>
            <a:r>
              <a:rPr lang="en-US" dirty="0" smtClean="0"/>
              <a:t>Still no normalization, and not comparative between heroes</a:t>
            </a:r>
          </a:p>
          <a:p>
            <a:pPr marL="342900" indent="-342900">
              <a:buAutoNum type="arabicPeriod"/>
            </a:pPr>
            <a:endParaRPr lang="en-US" dirty="0"/>
          </a:p>
        </p:txBody>
      </p:sp>
      <p:sp>
        <p:nvSpPr>
          <p:cNvPr id="10" name="TextBox 9"/>
          <p:cNvSpPr txBox="1"/>
          <p:nvPr/>
        </p:nvSpPr>
        <p:spPr>
          <a:xfrm>
            <a:off x="724591" y="84774"/>
            <a:ext cx="5897706" cy="369332"/>
          </a:xfrm>
          <a:prstGeom prst="rect">
            <a:avLst/>
          </a:prstGeom>
          <a:noFill/>
        </p:spPr>
        <p:txBody>
          <a:bodyPr wrap="square" rtlCol="0">
            <a:spAutoFit/>
          </a:bodyPr>
          <a:lstStyle/>
          <a:p>
            <a:pPr algn="ctr"/>
            <a:r>
              <a:rPr lang="en-US" b="1" dirty="0" smtClean="0"/>
              <a:t>Designing the Statistical Graphs- the GPM/XPM Graphs II</a:t>
            </a:r>
            <a:endParaRPr lang="en-US" b="1" dirty="0"/>
          </a:p>
        </p:txBody>
      </p:sp>
    </p:spTree>
    <p:extLst>
      <p:ext uri="{BB962C8B-B14F-4D97-AF65-F5344CB8AC3E}">
        <p14:creationId xmlns:p14="http://schemas.microsoft.com/office/powerpoint/2010/main" val="2082651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5" name="TextBox 4"/>
          <p:cNvSpPr txBox="1"/>
          <p:nvPr/>
        </p:nvSpPr>
        <p:spPr>
          <a:xfrm>
            <a:off x="724591" y="84774"/>
            <a:ext cx="5897706" cy="646331"/>
          </a:xfrm>
          <a:prstGeom prst="rect">
            <a:avLst/>
          </a:prstGeom>
          <a:noFill/>
        </p:spPr>
        <p:txBody>
          <a:bodyPr wrap="square" rtlCol="0">
            <a:spAutoFit/>
          </a:bodyPr>
          <a:lstStyle/>
          <a:p>
            <a:pPr algn="ctr"/>
            <a:r>
              <a:rPr lang="en-US" b="1" dirty="0" smtClean="0"/>
              <a:t>Designing the Statistical Graphs- the GPM/XPM Graphs III, April 5 Update</a:t>
            </a:r>
            <a:endParaRPr lang="en-US" b="1" dirty="0"/>
          </a:p>
        </p:txBody>
      </p:sp>
      <p:sp>
        <p:nvSpPr>
          <p:cNvPr id="6" name="TextBox 5"/>
          <p:cNvSpPr txBox="1"/>
          <p:nvPr/>
        </p:nvSpPr>
        <p:spPr>
          <a:xfrm>
            <a:off x="1489580" y="923757"/>
            <a:ext cx="5897706" cy="369332"/>
          </a:xfrm>
          <a:prstGeom prst="rect">
            <a:avLst/>
          </a:prstGeom>
          <a:noFill/>
        </p:spPr>
        <p:txBody>
          <a:bodyPr wrap="square" rtlCol="0">
            <a:spAutoFit/>
          </a:bodyPr>
          <a:lstStyle/>
          <a:p>
            <a:pPr algn="ctr"/>
            <a:r>
              <a:rPr lang="en-US" b="1" dirty="0" smtClean="0"/>
              <a:t>Normalization Needs</a:t>
            </a:r>
          </a:p>
        </p:txBody>
      </p:sp>
      <p:sp>
        <p:nvSpPr>
          <p:cNvPr id="7" name="TextBox 6"/>
          <p:cNvSpPr txBox="1"/>
          <p:nvPr/>
        </p:nvSpPr>
        <p:spPr>
          <a:xfrm>
            <a:off x="324168" y="1419411"/>
            <a:ext cx="8565832" cy="3693319"/>
          </a:xfrm>
          <a:prstGeom prst="rect">
            <a:avLst/>
          </a:prstGeom>
          <a:noFill/>
        </p:spPr>
        <p:txBody>
          <a:bodyPr wrap="square" rtlCol="0">
            <a:spAutoFit/>
          </a:bodyPr>
          <a:lstStyle/>
          <a:p>
            <a:pPr marL="342900" indent="-342900">
              <a:buAutoNum type="arabicPeriod"/>
            </a:pPr>
            <a:r>
              <a:rPr lang="en-US" dirty="0" smtClean="0"/>
              <a:t>Over game length- in a longer game, heroes on average get much stronger than in a shorter game</a:t>
            </a:r>
          </a:p>
          <a:p>
            <a:pPr marL="342900" indent="-342900">
              <a:buAutoNum type="arabicPeriod"/>
            </a:pPr>
            <a:r>
              <a:rPr lang="en-US" dirty="0" smtClean="0"/>
              <a:t>Data bias- sometimes the game ends accidentally before it actually begins- these GPM/XPM values are skewing the mean</a:t>
            </a:r>
          </a:p>
          <a:p>
            <a:pPr marL="342900" indent="-342900">
              <a:buAutoNum type="arabicPeriod"/>
            </a:pPr>
            <a:r>
              <a:rPr lang="en-US" dirty="0" smtClean="0"/>
              <a:t>Based on hero role- if you play different roles, sometimes you have different GPM/XPM. If a hero can fit multiple roles (carry/support, like Alchemist), then the mean isn’t a good representation of an average game of either role. For example, if you play carry </a:t>
            </a:r>
            <a:r>
              <a:rPr lang="en-US" dirty="0" err="1" smtClean="0"/>
              <a:t>Alch</a:t>
            </a:r>
            <a:r>
              <a:rPr lang="en-US" dirty="0" smtClean="0"/>
              <a:t> 50% of the time and support </a:t>
            </a:r>
            <a:r>
              <a:rPr lang="en-US" dirty="0" err="1" smtClean="0"/>
              <a:t>Alch</a:t>
            </a:r>
            <a:r>
              <a:rPr lang="en-US" dirty="0" smtClean="0"/>
              <a:t> 50% of the time, the mean GPM floats between the two, but that doesn’t mean that your support </a:t>
            </a:r>
            <a:r>
              <a:rPr lang="en-US" dirty="0" err="1" smtClean="0"/>
              <a:t>Alch</a:t>
            </a:r>
            <a:r>
              <a:rPr lang="en-US" dirty="0" smtClean="0"/>
              <a:t> games are “worse” games on average</a:t>
            </a:r>
          </a:p>
          <a:p>
            <a:pPr marL="342900" indent="-342900">
              <a:buAutoNum type="arabicPeriod"/>
            </a:pPr>
            <a:r>
              <a:rPr lang="en-US" dirty="0" smtClean="0"/>
              <a:t>This graph doesn’t help evaluate how heroes do with farm, or how fast a hero can farm, which are both interesting questions.</a:t>
            </a:r>
          </a:p>
          <a:p>
            <a:pPr marL="342900" indent="-342900">
              <a:buAutoNum type="arabicPeriod"/>
            </a:pPr>
            <a:endParaRPr lang="en-US" dirty="0"/>
          </a:p>
        </p:txBody>
      </p:sp>
      <p:sp>
        <p:nvSpPr>
          <p:cNvPr id="8" name="TextBox 7"/>
          <p:cNvSpPr txBox="1"/>
          <p:nvPr/>
        </p:nvSpPr>
        <p:spPr>
          <a:xfrm>
            <a:off x="1489580" y="5239307"/>
            <a:ext cx="5897706" cy="369332"/>
          </a:xfrm>
          <a:prstGeom prst="rect">
            <a:avLst/>
          </a:prstGeom>
          <a:noFill/>
        </p:spPr>
        <p:txBody>
          <a:bodyPr wrap="square" rtlCol="0">
            <a:spAutoFit/>
          </a:bodyPr>
          <a:lstStyle/>
          <a:p>
            <a:pPr algn="ctr"/>
            <a:r>
              <a:rPr lang="en-US" b="1" dirty="0" smtClean="0"/>
              <a:t>Future Development</a:t>
            </a:r>
          </a:p>
        </p:txBody>
      </p:sp>
      <p:sp>
        <p:nvSpPr>
          <p:cNvPr id="9" name="TextBox 8"/>
          <p:cNvSpPr txBox="1"/>
          <p:nvPr/>
        </p:nvSpPr>
        <p:spPr>
          <a:xfrm>
            <a:off x="324168" y="5608639"/>
            <a:ext cx="8565832" cy="923330"/>
          </a:xfrm>
          <a:prstGeom prst="rect">
            <a:avLst/>
          </a:prstGeom>
          <a:noFill/>
        </p:spPr>
        <p:txBody>
          <a:bodyPr wrap="square" rtlCol="0">
            <a:spAutoFit/>
          </a:bodyPr>
          <a:lstStyle/>
          <a:p>
            <a:pPr marL="342900" indent="-342900">
              <a:buAutoNum type="arabicPeriod"/>
            </a:pPr>
            <a:r>
              <a:rPr lang="en-US" dirty="0" smtClean="0"/>
              <a:t>A good question this graph could answer is “what happened in that game???” if the game is “worse” than average. We need to have an on click event, that brings up the end-game screen of the respective game.</a:t>
            </a:r>
            <a:endParaRPr lang="en-US" dirty="0"/>
          </a:p>
        </p:txBody>
      </p:sp>
    </p:spTree>
    <p:extLst>
      <p:ext uri="{BB962C8B-B14F-4D97-AF65-F5344CB8AC3E}">
        <p14:creationId xmlns:p14="http://schemas.microsoft.com/office/powerpoint/2010/main" val="985698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5" name="TextBox 4"/>
          <p:cNvSpPr txBox="1"/>
          <p:nvPr/>
        </p:nvSpPr>
        <p:spPr>
          <a:xfrm>
            <a:off x="724591" y="84774"/>
            <a:ext cx="5897706" cy="646331"/>
          </a:xfrm>
          <a:prstGeom prst="rect">
            <a:avLst/>
          </a:prstGeom>
          <a:noFill/>
        </p:spPr>
        <p:txBody>
          <a:bodyPr wrap="square" rtlCol="0">
            <a:spAutoFit/>
          </a:bodyPr>
          <a:lstStyle/>
          <a:p>
            <a:pPr algn="ctr"/>
            <a:r>
              <a:rPr lang="en-US" b="1" dirty="0" smtClean="0"/>
              <a:t>Designing the Statistical Graphs- the GPM/XPM Graphs IV, April 5 Update</a:t>
            </a:r>
            <a:endParaRPr lang="en-US" b="1" dirty="0"/>
          </a:p>
        </p:txBody>
      </p:sp>
      <p:pic>
        <p:nvPicPr>
          <p:cNvPr id="6" name="Picture 5" descr="scatter1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12" y="885265"/>
            <a:ext cx="6184900" cy="5778500"/>
          </a:xfrm>
          <a:prstGeom prst="rect">
            <a:avLst/>
          </a:prstGeom>
        </p:spPr>
      </p:pic>
      <p:sp>
        <p:nvSpPr>
          <p:cNvPr id="7" name="TextBox 6"/>
          <p:cNvSpPr txBox="1"/>
          <p:nvPr/>
        </p:nvSpPr>
        <p:spPr>
          <a:xfrm>
            <a:off x="5856941" y="1524000"/>
            <a:ext cx="3182471" cy="2585323"/>
          </a:xfrm>
          <a:prstGeom prst="rect">
            <a:avLst/>
          </a:prstGeom>
          <a:noFill/>
        </p:spPr>
        <p:txBody>
          <a:bodyPr wrap="square" rtlCol="0">
            <a:spAutoFit/>
          </a:bodyPr>
          <a:lstStyle/>
          <a:p>
            <a:r>
              <a:rPr lang="en-US" dirty="0" smtClean="0"/>
              <a:t>Looks pretty good. </a:t>
            </a:r>
          </a:p>
          <a:p>
            <a:endParaRPr lang="en-US" dirty="0"/>
          </a:p>
          <a:p>
            <a:r>
              <a:rPr lang="en-US" dirty="0" smtClean="0"/>
              <a:t>Heroes are lined up in lines based on the x-axis, which are heroes that are played often.</a:t>
            </a:r>
          </a:p>
          <a:p>
            <a:endParaRPr lang="en-US" dirty="0"/>
          </a:p>
          <a:p>
            <a:r>
              <a:rPr lang="en-US" dirty="0" smtClean="0"/>
              <a:t>Has a tooltip </a:t>
            </a:r>
            <a:r>
              <a:rPr lang="en-US" dirty="0" err="1" smtClean="0"/>
              <a:t>mouseover</a:t>
            </a:r>
            <a:r>
              <a:rPr lang="en-US" dirty="0" smtClean="0"/>
              <a:t>.</a:t>
            </a:r>
          </a:p>
          <a:p>
            <a:endParaRPr lang="en-US" dirty="0"/>
          </a:p>
          <a:p>
            <a:r>
              <a:rPr lang="en-US" dirty="0" smtClean="0"/>
              <a:t>Need to have on-click event.</a:t>
            </a:r>
            <a:endParaRPr lang="en-US" dirty="0"/>
          </a:p>
        </p:txBody>
      </p:sp>
    </p:spTree>
    <p:extLst>
      <p:ext uri="{BB962C8B-B14F-4D97-AF65-F5344CB8AC3E}">
        <p14:creationId xmlns:p14="http://schemas.microsoft.com/office/powerpoint/2010/main" val="3675131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Endgame Screen I</a:t>
            </a:r>
            <a:endParaRPr lang="en-US" b="1" dirty="0"/>
          </a:p>
        </p:txBody>
      </p:sp>
      <p:sp>
        <p:nvSpPr>
          <p:cNvPr id="5" name="TextBox 4"/>
          <p:cNvSpPr txBox="1"/>
          <p:nvPr/>
        </p:nvSpPr>
        <p:spPr>
          <a:xfrm>
            <a:off x="7503518" y="29194"/>
            <a:ext cx="1751794" cy="523220"/>
          </a:xfrm>
          <a:prstGeom prst="rect">
            <a:avLst/>
          </a:prstGeom>
          <a:noFill/>
        </p:spPr>
        <p:txBody>
          <a:bodyPr wrap="square" rtlCol="0">
            <a:spAutoFit/>
          </a:bodyPr>
          <a:lstStyle/>
          <a:p>
            <a:pPr algn="ctr"/>
            <a:r>
              <a:rPr lang="en-US" sz="1400" dirty="0" smtClean="0"/>
              <a:t>Robbie Gibson</a:t>
            </a:r>
          </a:p>
          <a:p>
            <a:pPr algn="ctr"/>
            <a:r>
              <a:rPr lang="en-US" sz="1400" dirty="0" smtClean="0"/>
              <a:t>Sketches by Angela</a:t>
            </a:r>
            <a:endParaRPr lang="en-US" sz="1400" dirty="0"/>
          </a:p>
        </p:txBody>
      </p:sp>
      <p:pic>
        <p:nvPicPr>
          <p:cNvPr id="2" name="Picture 1" descr="engame+user_devo.jpg"/>
          <p:cNvPicPr>
            <a:picLocks noChangeAspect="1"/>
          </p:cNvPicPr>
          <p:nvPr/>
        </p:nvPicPr>
        <p:blipFill rotWithShape="1">
          <a:blip r:embed="rId2">
            <a:extLst>
              <a:ext uri="{28A0092B-C50C-407E-A947-70E740481C1C}">
                <a14:useLocalDpi xmlns:a14="http://schemas.microsoft.com/office/drawing/2010/main" val="0"/>
              </a:ext>
            </a:extLst>
          </a:blip>
          <a:srcRect t="30015" r="43359"/>
          <a:stretch/>
        </p:blipFill>
        <p:spPr>
          <a:xfrm rot="5400000">
            <a:off x="1745068" y="-828427"/>
            <a:ext cx="5355207" cy="8583300"/>
          </a:xfrm>
          <a:prstGeom prst="rect">
            <a:avLst/>
          </a:prstGeom>
        </p:spPr>
      </p:pic>
    </p:spTree>
    <p:extLst>
      <p:ext uri="{BB962C8B-B14F-4D97-AF65-F5344CB8AC3E}">
        <p14:creationId xmlns:p14="http://schemas.microsoft.com/office/powerpoint/2010/main" val="744853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is_sketch.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1"/>
            <a:ext cx="5299364" cy="6858000"/>
          </a:xfrm>
          <a:prstGeom prst="rect">
            <a:avLst/>
          </a:prstGeom>
        </p:spPr>
      </p:pic>
      <p:sp>
        <p:nvSpPr>
          <p:cNvPr id="5" name="TextBox 4"/>
          <p:cNvSpPr txBox="1"/>
          <p:nvPr/>
        </p:nvSpPr>
        <p:spPr>
          <a:xfrm>
            <a:off x="-355682" y="116793"/>
            <a:ext cx="5897706" cy="369332"/>
          </a:xfrm>
          <a:prstGeom prst="rect">
            <a:avLst/>
          </a:prstGeom>
          <a:noFill/>
        </p:spPr>
        <p:txBody>
          <a:bodyPr wrap="square" rtlCol="0">
            <a:spAutoFit/>
          </a:bodyPr>
          <a:lstStyle/>
          <a:p>
            <a:pPr algn="ctr"/>
            <a:r>
              <a:rPr lang="en-US" b="1" dirty="0" smtClean="0"/>
              <a:t>Overview Sketch, submitted with Project Proposal</a:t>
            </a:r>
            <a:endParaRPr lang="en-US" b="1" dirty="0"/>
          </a:p>
        </p:txBody>
      </p:sp>
      <p:sp>
        <p:nvSpPr>
          <p:cNvPr id="6" name="TextBox 5"/>
          <p:cNvSpPr txBox="1"/>
          <p:nvPr/>
        </p:nvSpPr>
        <p:spPr>
          <a:xfrm>
            <a:off x="5542023" y="486125"/>
            <a:ext cx="3377527" cy="5632312"/>
          </a:xfrm>
          <a:prstGeom prst="rect">
            <a:avLst/>
          </a:prstGeom>
          <a:noFill/>
        </p:spPr>
        <p:txBody>
          <a:bodyPr wrap="square" rtlCol="0">
            <a:spAutoFit/>
          </a:bodyPr>
          <a:lstStyle/>
          <a:p>
            <a:r>
              <a:rPr lang="en-US" b="1" dirty="0" smtClean="0"/>
              <a:t>Main features:</a:t>
            </a:r>
          </a:p>
          <a:p>
            <a:pPr marL="342900" indent="-342900">
              <a:buAutoNum type="arabicPeriod"/>
            </a:pPr>
            <a:r>
              <a:rPr lang="en-US" dirty="0" smtClean="0"/>
              <a:t>Timeline down the left side of the page, displaying each user’s games. Has a brush feature so users can zoom in to a certain time period.</a:t>
            </a:r>
          </a:p>
          <a:p>
            <a:pPr marL="342900" indent="-342900">
              <a:buAutoNum type="arabicPeriod"/>
            </a:pPr>
            <a:r>
              <a:rPr lang="en-US" dirty="0" smtClean="0"/>
              <a:t>Has a selector in the upper left hand corner so users can filter down their selection by hero.</a:t>
            </a:r>
          </a:p>
          <a:p>
            <a:pPr marL="342900" indent="-342900">
              <a:buAutoNum type="arabicPeriod"/>
            </a:pPr>
            <a:r>
              <a:rPr lang="en-US" dirty="0" smtClean="0"/>
              <a:t>Main screen has a re-creation of the Dota2 endgame screen.</a:t>
            </a:r>
          </a:p>
          <a:p>
            <a:pPr marL="342900" indent="-342900">
              <a:buAutoNum type="arabicPeriod"/>
            </a:pPr>
            <a:r>
              <a:rPr lang="en-US" dirty="0" smtClean="0"/>
              <a:t>Contains a number of statistical data-driven graphs, such as a pie chart showing which heroes a user has played with, a chord diagram showing which heroes play together most often, and a bar chart displaying the items the user purchases most often.</a:t>
            </a:r>
            <a:endParaRPr lang="en-US"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Tree>
    <p:extLst>
      <p:ext uri="{BB962C8B-B14F-4D97-AF65-F5344CB8AC3E}">
        <p14:creationId xmlns:p14="http://schemas.microsoft.com/office/powerpoint/2010/main" val="4082000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Endgame Screen I</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smtClean="0"/>
              <a:t>Robbie Gibson</a:t>
            </a:r>
            <a:endParaRPr lang="en-US" sz="1400" dirty="0"/>
          </a:p>
        </p:txBody>
      </p:sp>
      <p:pic>
        <p:nvPicPr>
          <p:cNvPr id="6" name="Picture 5" descr="endgam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7900"/>
            <a:ext cx="9144000" cy="4892711"/>
          </a:xfrm>
          <a:prstGeom prst="rect">
            <a:avLst/>
          </a:prstGeom>
        </p:spPr>
      </p:pic>
    </p:spTree>
    <p:extLst>
      <p:ext uri="{BB962C8B-B14F-4D97-AF65-F5344CB8AC3E}">
        <p14:creationId xmlns:p14="http://schemas.microsoft.com/office/powerpoint/2010/main" val="1983379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2" name="Picture 1" descr="timelin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 y="700142"/>
            <a:ext cx="1178859" cy="5774226"/>
          </a:xfrm>
          <a:prstGeom prst="rect">
            <a:avLst/>
          </a:prstGeom>
        </p:spPr>
      </p:pic>
      <p:sp>
        <p:nvSpPr>
          <p:cNvPr id="7" name="TextBox 6"/>
          <p:cNvSpPr txBox="1"/>
          <p:nvPr/>
        </p:nvSpPr>
        <p:spPr>
          <a:xfrm>
            <a:off x="1642376" y="1463596"/>
            <a:ext cx="6407930" cy="4247317"/>
          </a:xfrm>
          <a:prstGeom prst="rect">
            <a:avLst/>
          </a:prstGeom>
          <a:noFill/>
        </p:spPr>
        <p:txBody>
          <a:bodyPr wrap="square" rtlCol="0">
            <a:spAutoFit/>
          </a:bodyPr>
          <a:lstStyle/>
          <a:p>
            <a:r>
              <a:rPr lang="en-US" b="1" dirty="0" smtClean="0"/>
              <a:t>Design Process and Evolution:</a:t>
            </a:r>
          </a:p>
          <a:p>
            <a:pPr marL="342900" indent="-342900">
              <a:buAutoNum type="arabicPeriod"/>
            </a:pPr>
            <a:r>
              <a:rPr lang="en-US" dirty="0" smtClean="0"/>
              <a:t>We originally planned to have a timeline down the left side of the page, displaying each user’s games. Has a brush feature so users can zoom in to a certain time period.</a:t>
            </a:r>
          </a:p>
          <a:p>
            <a:pPr marL="342900" indent="-342900">
              <a:buAutoNum type="arabicPeriod"/>
            </a:pPr>
            <a:r>
              <a:rPr lang="en-US" dirty="0" smtClean="0"/>
              <a:t>Decided to implement this using the image of the hero that the player played in a given game. However, upon implementing this solution, we realized that a given user could typically have 500+ games and thus 500+ icons, which were far to many to scroll through in a div with scrollbars.</a:t>
            </a:r>
          </a:p>
          <a:p>
            <a:pPr marL="342900" indent="-342900">
              <a:buAutoNum type="arabicPeriod"/>
            </a:pPr>
            <a:r>
              <a:rPr lang="en-US" dirty="0" smtClean="0"/>
              <a:t>In addition to this issue, we realized that time is more intuitively perceived linearly from left to right, not up to down or down to up, and when a </a:t>
            </a:r>
            <a:r>
              <a:rPr lang="en-US" dirty="0" err="1" smtClean="0"/>
              <a:t>brushable</a:t>
            </a:r>
            <a:r>
              <a:rPr lang="en-US" dirty="0"/>
              <a:t> </a:t>
            </a:r>
            <a:r>
              <a:rPr lang="en-US" dirty="0" smtClean="0"/>
              <a:t>timeline is implemented, it is far better design practice to have the entire time period in view, rather than having to scroll.</a:t>
            </a:r>
          </a:p>
          <a:p>
            <a:pPr marL="342900" indent="-342900">
              <a:buAutoNum type="arabicPeriod"/>
            </a:pPr>
            <a:r>
              <a:rPr lang="en-US" dirty="0" smtClean="0"/>
              <a:t>Decided to pursue a different implementation.</a:t>
            </a:r>
          </a:p>
        </p:txBody>
      </p:sp>
    </p:spTree>
    <p:extLst>
      <p:ext uri="{BB962C8B-B14F-4D97-AF65-F5344CB8AC3E}">
        <p14:creationId xmlns:p14="http://schemas.microsoft.com/office/powerpoint/2010/main" val="2795501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2050" name="Picture 2" descr="C:\Users\Benjy\Desktop\timeline_zo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99732"/>
            <a:ext cx="9069388" cy="10572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Benjy\Desktop\timeline_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60" y="631392"/>
            <a:ext cx="9069388" cy="8567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Benjy\Desktop\timeline_bru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648790"/>
            <a:ext cx="8793163" cy="8477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13665" y="1540420"/>
            <a:ext cx="8565832" cy="923330"/>
          </a:xfrm>
          <a:prstGeom prst="rect">
            <a:avLst/>
          </a:prstGeom>
          <a:noFill/>
        </p:spPr>
        <p:txBody>
          <a:bodyPr wrap="square" rtlCol="0">
            <a:spAutoFit/>
          </a:bodyPr>
          <a:lstStyle/>
          <a:p>
            <a:pPr marL="342900" indent="-342900">
              <a:buAutoNum type="arabicPeriod"/>
            </a:pPr>
            <a:r>
              <a:rPr lang="en-US" dirty="0" smtClean="0"/>
              <a:t>Overview of all games played over time, divided into three rows based on the main attribute (strength, agility, intelligence) of the hero you played in that game. </a:t>
            </a:r>
            <a:r>
              <a:rPr lang="en-US" dirty="0" err="1" smtClean="0"/>
              <a:t>Colour</a:t>
            </a:r>
            <a:r>
              <a:rPr lang="en-US" dirty="0" smtClean="0"/>
              <a:t> encoded as red for win or green for loss for that game.</a:t>
            </a:r>
            <a:endParaRPr lang="en-US" dirty="0"/>
          </a:p>
        </p:txBody>
      </p:sp>
      <p:sp>
        <p:nvSpPr>
          <p:cNvPr id="12" name="TextBox 11"/>
          <p:cNvSpPr txBox="1"/>
          <p:nvPr/>
        </p:nvSpPr>
        <p:spPr>
          <a:xfrm>
            <a:off x="287638" y="3494971"/>
            <a:ext cx="8565832" cy="923330"/>
          </a:xfrm>
          <a:prstGeom prst="rect">
            <a:avLst/>
          </a:prstGeom>
          <a:noFill/>
        </p:spPr>
        <p:txBody>
          <a:bodyPr wrap="square" rtlCol="0">
            <a:spAutoFit/>
          </a:bodyPr>
          <a:lstStyle/>
          <a:p>
            <a:pPr marL="342900" indent="-342900">
              <a:buAutoNum type="arabicPeriod" startAt="2"/>
            </a:pPr>
            <a:r>
              <a:rPr lang="en-US" dirty="0" smtClean="0"/>
              <a:t>Timeline is </a:t>
            </a:r>
            <a:r>
              <a:rPr lang="en-US" dirty="0" err="1" smtClean="0"/>
              <a:t>brushable</a:t>
            </a:r>
            <a:r>
              <a:rPr lang="en-US" dirty="0" smtClean="0"/>
              <a:t> (see highlighted section above), and upon brush, the graph will zoom into that area and redraw the x axis with more detail based on this new selection – see </a:t>
            </a:r>
          </a:p>
        </p:txBody>
      </p:sp>
      <p:sp>
        <p:nvSpPr>
          <p:cNvPr id="13" name="TextBox 12"/>
          <p:cNvSpPr txBox="1"/>
          <p:nvPr/>
        </p:nvSpPr>
        <p:spPr>
          <a:xfrm>
            <a:off x="287638" y="5574782"/>
            <a:ext cx="8565832" cy="646331"/>
          </a:xfrm>
          <a:prstGeom prst="rect">
            <a:avLst/>
          </a:prstGeom>
          <a:noFill/>
        </p:spPr>
        <p:txBody>
          <a:bodyPr wrap="square" rtlCol="0">
            <a:spAutoFit/>
          </a:bodyPr>
          <a:lstStyle/>
          <a:p>
            <a:pPr marL="342900" indent="-342900">
              <a:buAutoNum type="arabicPeriod" startAt="3"/>
            </a:pPr>
            <a:r>
              <a:rPr lang="en-US" dirty="0" smtClean="0"/>
              <a:t>Upon zooming in, a “Clear Brush” button will appear in the bottom right, that will logically clear the zoomed in brush when clicked.</a:t>
            </a:r>
          </a:p>
        </p:txBody>
      </p:sp>
    </p:spTree>
    <p:extLst>
      <p:ext uri="{BB962C8B-B14F-4D97-AF65-F5344CB8AC3E}">
        <p14:creationId xmlns:p14="http://schemas.microsoft.com/office/powerpoint/2010/main" val="2686030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5517" y="733596"/>
            <a:ext cx="8565832" cy="923330"/>
          </a:xfrm>
          <a:prstGeom prst="rect">
            <a:avLst/>
          </a:prstGeom>
          <a:noFill/>
        </p:spPr>
        <p:txBody>
          <a:bodyPr wrap="square" rtlCol="0">
            <a:spAutoFit/>
          </a:bodyPr>
          <a:lstStyle/>
          <a:p>
            <a:pPr marL="342900" indent="-342900">
              <a:buAutoNum type="arabicPeriod" startAt="4"/>
            </a:pPr>
            <a:r>
              <a:rPr lang="en-US" dirty="0" smtClean="0"/>
              <a:t>Upon </a:t>
            </a:r>
            <a:r>
              <a:rPr lang="en-US" dirty="0" err="1" smtClean="0"/>
              <a:t>mouseover</a:t>
            </a:r>
            <a:r>
              <a:rPr lang="en-US" dirty="0" smtClean="0"/>
              <a:t>, a tooltip is displayed with some further details about that game, such as the image of the hero you played, your number of kills/deaths/assists in the game, and an exact game time.</a:t>
            </a:r>
          </a:p>
        </p:txBody>
      </p:sp>
      <p:sp>
        <p:nvSpPr>
          <p:cNvPr id="5" name="TextBox 4"/>
          <p:cNvSpPr txBox="1"/>
          <p:nvPr/>
        </p:nvSpPr>
        <p:spPr>
          <a:xfrm>
            <a:off x="1489580" y="4109763"/>
            <a:ext cx="5897706" cy="369332"/>
          </a:xfrm>
          <a:prstGeom prst="rect">
            <a:avLst/>
          </a:prstGeom>
          <a:noFill/>
        </p:spPr>
        <p:txBody>
          <a:bodyPr wrap="square" rtlCol="0">
            <a:spAutoFit/>
          </a:bodyPr>
          <a:lstStyle/>
          <a:p>
            <a:pPr algn="ctr"/>
            <a:r>
              <a:rPr lang="en-US" b="1" dirty="0" smtClean="0"/>
              <a:t>Future Development</a:t>
            </a:r>
          </a:p>
        </p:txBody>
      </p:sp>
      <p:sp>
        <p:nvSpPr>
          <p:cNvPr id="6" name="TextBox 5"/>
          <p:cNvSpPr txBox="1"/>
          <p:nvPr/>
        </p:nvSpPr>
        <p:spPr>
          <a:xfrm>
            <a:off x="291465" y="4577707"/>
            <a:ext cx="8565832" cy="646331"/>
          </a:xfrm>
          <a:prstGeom prst="rect">
            <a:avLst/>
          </a:prstGeom>
          <a:noFill/>
        </p:spPr>
        <p:txBody>
          <a:bodyPr wrap="square" rtlCol="0">
            <a:spAutoFit/>
          </a:bodyPr>
          <a:lstStyle/>
          <a:p>
            <a:r>
              <a:rPr lang="en-US" dirty="0" smtClean="0"/>
              <a:t>On click of each node, display the summary statistics for that particular game throughout our visualization.</a:t>
            </a:r>
            <a:endParaRPr lang="en-US" dirty="0"/>
          </a:p>
        </p:txBody>
      </p:sp>
      <p:sp>
        <p:nvSpPr>
          <p:cNvPr id="7" name="TextBox 6"/>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 (continued)</a:t>
            </a:r>
            <a:endParaRPr lang="en-US" b="1" dirty="0"/>
          </a:p>
        </p:txBody>
      </p:sp>
      <p:sp>
        <p:nvSpPr>
          <p:cNvPr id="8" name="TextBox 7"/>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3074" name="Picture 2" descr="C:\Users\Benjy\Desktop\timeline_mouseo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 y="1902946"/>
            <a:ext cx="8631238" cy="164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21061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Robbie\Documents\GitHub\Dota-2-visualizations\process_book\Slide_pictures\highlighted_dot.png"/>
          <p:cNvPicPr>
            <a:picLocks noChangeAspect="1" noChangeArrowheads="1"/>
          </p:cNvPicPr>
          <p:nvPr/>
        </p:nvPicPr>
        <p:blipFill rotWithShape="1">
          <a:blip r:embed="rId2">
            <a:extLst>
              <a:ext uri="{28A0092B-C50C-407E-A947-70E740481C1C}">
                <a14:useLocalDpi xmlns:a14="http://schemas.microsoft.com/office/drawing/2010/main" val="0"/>
              </a:ext>
            </a:extLst>
          </a:blip>
          <a:srcRect l="715" t="17079" r="38625" b="3822"/>
          <a:stretch/>
        </p:blipFill>
        <p:spPr bwMode="auto">
          <a:xfrm>
            <a:off x="561314" y="334979"/>
            <a:ext cx="6147303" cy="40287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61314" y="4916032"/>
            <a:ext cx="8474044" cy="923330"/>
          </a:xfrm>
          <a:prstGeom prst="rect">
            <a:avLst/>
          </a:prstGeom>
          <a:noFill/>
        </p:spPr>
        <p:txBody>
          <a:bodyPr wrap="square" rtlCol="0">
            <a:spAutoFit/>
          </a:bodyPr>
          <a:lstStyle/>
          <a:p>
            <a:r>
              <a:rPr lang="en-US" dirty="0" smtClean="0"/>
              <a:t>We decided that it would be nice to highlight the match dots when you hover over them. This also highlights the match dot in the GPM/XPM graphs, and stays when you click on one to show the match screen.</a:t>
            </a:r>
            <a:endParaRPr lang="en-US" dirty="0"/>
          </a:p>
        </p:txBody>
      </p:sp>
    </p:spTree>
    <p:extLst>
      <p:ext uri="{BB962C8B-B14F-4D97-AF65-F5344CB8AC3E}">
        <p14:creationId xmlns:p14="http://schemas.microsoft.com/office/powerpoint/2010/main" val="414007942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Dynamically Changing CSS – colorblind.css</a:t>
            </a:r>
            <a:endParaRPr lang="en-US" b="1" dirty="0"/>
          </a:p>
        </p:txBody>
      </p:sp>
      <p:sp>
        <p:nvSpPr>
          <p:cNvPr id="7" name="TextBox 6"/>
          <p:cNvSpPr txBox="1"/>
          <p:nvPr/>
        </p:nvSpPr>
        <p:spPr>
          <a:xfrm>
            <a:off x="676465" y="830509"/>
            <a:ext cx="7770883" cy="2308324"/>
          </a:xfrm>
          <a:prstGeom prst="rect">
            <a:avLst/>
          </a:prstGeom>
          <a:noFill/>
        </p:spPr>
        <p:txBody>
          <a:bodyPr wrap="square" rtlCol="0">
            <a:spAutoFit/>
          </a:bodyPr>
          <a:lstStyle/>
          <a:p>
            <a:r>
              <a:rPr lang="en-US" dirty="0" smtClean="0"/>
              <a:t>We felt that since we are using 2 very color-blind unfriendly colors (red and green) which traditionally represent “win” and “loss” in </a:t>
            </a:r>
            <a:r>
              <a:rPr lang="en-US" dirty="0" err="1" smtClean="0"/>
              <a:t>Dota</a:t>
            </a:r>
            <a:r>
              <a:rPr lang="en-US" dirty="0" smtClean="0"/>
              <a:t> 2 and universally, it would be appropriate to give the user the option of dynamically changing these colors to something more color-blind friendly if required.</a:t>
            </a:r>
          </a:p>
          <a:p>
            <a:endParaRPr lang="en-US" dirty="0"/>
          </a:p>
          <a:p>
            <a:r>
              <a:rPr lang="en-US" dirty="0" smtClean="0"/>
              <a:t>By dynamically adding (or removing) colorblind.css to the DOM, which then over-shadows our main.css file, and then redrawing the graphs, we were able to achieve the desired toggle on/toggle off effect.</a:t>
            </a:r>
          </a:p>
        </p:txBody>
      </p:sp>
      <p:pic>
        <p:nvPicPr>
          <p:cNvPr id="1026" name="Picture 2" descr="C:\Users\Benjy\Desktop\colorblind-befo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85" y="3388659"/>
            <a:ext cx="4538954" cy="321627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enjy\Desktop\colorblind-af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6115" y="3388659"/>
            <a:ext cx="4168319" cy="3216274"/>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3845859" y="3388659"/>
            <a:ext cx="818880" cy="17032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8144425" y="3388659"/>
            <a:ext cx="818880" cy="17032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endCxn id="9" idx="0"/>
          </p:cNvCxnSpPr>
          <p:nvPr/>
        </p:nvCxnSpPr>
        <p:spPr>
          <a:xfrm flipH="1">
            <a:off x="8553865" y="2734235"/>
            <a:ext cx="231547" cy="6544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238138" y="3138833"/>
            <a:ext cx="656591" cy="24982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937668" y="6488668"/>
            <a:ext cx="915187" cy="369332"/>
          </a:xfrm>
          <a:prstGeom prst="rect">
            <a:avLst/>
          </a:prstGeom>
          <a:noFill/>
        </p:spPr>
        <p:txBody>
          <a:bodyPr wrap="none" rtlCol="0">
            <a:spAutoFit/>
          </a:bodyPr>
          <a:lstStyle/>
          <a:p>
            <a:r>
              <a:rPr lang="en-US" dirty="0" smtClean="0"/>
              <a:t>BEFORE</a:t>
            </a:r>
            <a:endParaRPr lang="en-US" dirty="0"/>
          </a:p>
        </p:txBody>
      </p:sp>
      <p:sp>
        <p:nvSpPr>
          <p:cNvPr id="15" name="TextBox 14"/>
          <p:cNvSpPr txBox="1"/>
          <p:nvPr/>
        </p:nvSpPr>
        <p:spPr>
          <a:xfrm>
            <a:off x="6422680" y="6454623"/>
            <a:ext cx="772969" cy="369332"/>
          </a:xfrm>
          <a:prstGeom prst="rect">
            <a:avLst/>
          </a:prstGeom>
          <a:noFill/>
        </p:spPr>
        <p:txBody>
          <a:bodyPr wrap="none" rtlCol="0">
            <a:spAutoFit/>
          </a:bodyPr>
          <a:lstStyle/>
          <a:p>
            <a:r>
              <a:rPr lang="en-US" dirty="0" smtClean="0"/>
              <a:t>AFTER</a:t>
            </a:r>
            <a:endParaRPr lang="en-US" dirty="0"/>
          </a:p>
        </p:txBody>
      </p:sp>
    </p:spTree>
    <p:extLst>
      <p:ext uri="{BB962C8B-B14F-4D97-AF65-F5344CB8AC3E}">
        <p14:creationId xmlns:p14="http://schemas.microsoft.com/office/powerpoint/2010/main" val="2004198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Records</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sp>
        <p:nvSpPr>
          <p:cNvPr id="7" name="TextBox 6"/>
          <p:cNvSpPr txBox="1"/>
          <p:nvPr/>
        </p:nvSpPr>
        <p:spPr>
          <a:xfrm>
            <a:off x="1971485" y="757734"/>
            <a:ext cx="6407930" cy="5355312"/>
          </a:xfrm>
          <a:prstGeom prst="rect">
            <a:avLst/>
          </a:prstGeom>
          <a:noFill/>
        </p:spPr>
        <p:txBody>
          <a:bodyPr wrap="square" rtlCol="0">
            <a:spAutoFit/>
          </a:bodyPr>
          <a:lstStyle/>
          <a:p>
            <a:r>
              <a:rPr lang="en-US" b="1" dirty="0" smtClean="0"/>
              <a:t>Motivation</a:t>
            </a:r>
          </a:p>
          <a:p>
            <a:r>
              <a:rPr lang="en-US" dirty="0" smtClean="0"/>
              <a:t>Players love to view their historically best scores in various categories. This not only serves as a nostalgic/boastful moment to reminisce on great games past, but could assist in analyzing why said game was so exceptional and what could one learn from it.</a:t>
            </a:r>
          </a:p>
          <a:p>
            <a:endParaRPr lang="en-US" b="1" dirty="0"/>
          </a:p>
          <a:p>
            <a:r>
              <a:rPr lang="en-US" b="1" dirty="0" smtClean="0"/>
              <a:t>Design Process and Evolution:</a:t>
            </a:r>
            <a:endParaRPr lang="en-US" dirty="0" smtClean="0"/>
          </a:p>
          <a:p>
            <a:pPr marL="342900" indent="-342900">
              <a:buAutoNum type="arabicPeriod"/>
            </a:pPr>
            <a:r>
              <a:rPr lang="en-US" dirty="0" smtClean="0"/>
              <a:t>The records started off in the basic form as a table inside a modal that displayed various record-worthy categories and the value associated with those categories. </a:t>
            </a:r>
          </a:p>
          <a:p>
            <a:pPr marL="342900" indent="-342900">
              <a:buAutoNum type="arabicPeriod"/>
            </a:pPr>
            <a:r>
              <a:rPr lang="en-US" dirty="0" smtClean="0"/>
              <a:t>This was accomplished by building a record JSON that is updated by traversing through the matches array of the current filtered data selection, and then updating each field accordingly.</a:t>
            </a:r>
          </a:p>
          <a:p>
            <a:pPr marL="342900" indent="-342900">
              <a:buAutoNum type="arabicPeriod"/>
            </a:pPr>
            <a:r>
              <a:rPr lang="en-US" dirty="0" smtClean="0"/>
              <a:t>We felt that although the table provides the information desired, it is not aesthetically pleasing. So we opted to go for something a bit more visually stimulating and informative.</a:t>
            </a:r>
          </a:p>
          <a:p>
            <a:endParaRPr lang="en-US" b="1" dirty="0" smtClean="0"/>
          </a:p>
          <a:p>
            <a:pPr marL="342900" indent="-342900">
              <a:buAutoNum type="arabicPeriod"/>
            </a:pPr>
            <a:endParaRPr lang="en-US" dirty="0" smtClean="0"/>
          </a:p>
        </p:txBody>
      </p:sp>
      <p:pic>
        <p:nvPicPr>
          <p:cNvPr id="2050" name="Picture 2" descr="C:\Users\Benjy\Desktop\records-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47" y="897793"/>
            <a:ext cx="1865138" cy="4890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198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Records (continued)</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sp>
        <p:nvSpPr>
          <p:cNvPr id="7" name="TextBox 6"/>
          <p:cNvSpPr txBox="1"/>
          <p:nvPr/>
        </p:nvSpPr>
        <p:spPr>
          <a:xfrm>
            <a:off x="1730188" y="621193"/>
            <a:ext cx="6445623" cy="5078313"/>
          </a:xfrm>
          <a:prstGeom prst="rect">
            <a:avLst/>
          </a:prstGeom>
          <a:noFill/>
        </p:spPr>
        <p:txBody>
          <a:bodyPr wrap="square" rtlCol="0">
            <a:spAutoFit/>
          </a:bodyPr>
          <a:lstStyle/>
          <a:p>
            <a:pPr marL="342900" indent="-342900">
              <a:buAutoNum type="arabicPeriod"/>
            </a:pPr>
            <a:r>
              <a:rPr lang="en-US" dirty="0" smtClean="0"/>
              <a:t>We transformed this boring tabular layout into a single columned table that the background image displayed was the hero you played in the game in which the record was achieved.</a:t>
            </a:r>
          </a:p>
          <a:p>
            <a:pPr marL="342900" indent="-342900">
              <a:buAutoNum type="arabicPeriod"/>
            </a:pPr>
            <a:r>
              <a:rPr lang="en-US" dirty="0" smtClean="0"/>
              <a:t>This is also more informative and makes use of something aesthetically pleasing to convey more meaning.</a:t>
            </a:r>
          </a:p>
          <a:p>
            <a:pPr marL="342900" indent="-342900">
              <a:buAutoNum type="arabicPeriod"/>
            </a:pPr>
            <a:r>
              <a:rPr lang="en-US" dirty="0" smtClean="0"/>
              <a:t>We also added an on click event for each of the pictures that will bring up the end game screen for that particular match in which you achieved said record. This way, the user not only can identify his best life time records, but find more information about those games.</a:t>
            </a:r>
          </a:p>
          <a:p>
            <a:pPr marL="342900" indent="-342900">
              <a:buAutoNum type="arabicPeriod"/>
            </a:pPr>
            <a:r>
              <a:rPr lang="en-US" dirty="0" smtClean="0"/>
              <a:t>The record that you are hovering over is emphasized, and the cursor changes to show that it is selectable.</a:t>
            </a:r>
          </a:p>
          <a:p>
            <a:pPr marL="342900" indent="-342900">
              <a:buAutoNum type="arabicPeriod"/>
            </a:pPr>
            <a:r>
              <a:rPr lang="en-US" dirty="0" smtClean="0"/>
              <a:t>We felt that having the records in a modal was a bit annoying and that records are something that users are very interested in based on filtered selection. So we decided to move the records out of the modal, display them on the front page where they are easily visible and clickable, and to only display the 6 most useful records.</a:t>
            </a:r>
          </a:p>
        </p:txBody>
      </p:sp>
      <p:pic>
        <p:nvPicPr>
          <p:cNvPr id="3074" name="Picture 2" descr="C:\Users\Benjy\Desktop\records-lo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832" y="146521"/>
            <a:ext cx="1163452" cy="501794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Benjy\Desktop\records-fin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832" y="5927460"/>
            <a:ext cx="8482820" cy="8319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645721" y="5672612"/>
            <a:ext cx="2013628" cy="369332"/>
          </a:xfrm>
          <a:prstGeom prst="rect">
            <a:avLst/>
          </a:prstGeom>
          <a:noFill/>
        </p:spPr>
        <p:txBody>
          <a:bodyPr wrap="none" rtlCol="0">
            <a:spAutoFit/>
          </a:bodyPr>
          <a:lstStyle/>
          <a:p>
            <a:r>
              <a:rPr lang="en-US" dirty="0" smtClean="0"/>
              <a:t>Final Record Layout</a:t>
            </a:r>
            <a:endParaRPr lang="en-US" dirty="0"/>
          </a:p>
        </p:txBody>
      </p:sp>
    </p:spTree>
    <p:extLst>
      <p:ext uri="{BB962C8B-B14F-4D97-AF65-F5344CB8AC3E}">
        <p14:creationId xmlns:p14="http://schemas.microsoft.com/office/powerpoint/2010/main" val="2004198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Game Type Filters - Info</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sp>
        <p:nvSpPr>
          <p:cNvPr id="7" name="TextBox 6"/>
          <p:cNvSpPr txBox="1"/>
          <p:nvPr/>
        </p:nvSpPr>
        <p:spPr>
          <a:xfrm>
            <a:off x="523269" y="371044"/>
            <a:ext cx="6407930" cy="6463308"/>
          </a:xfrm>
          <a:prstGeom prst="rect">
            <a:avLst/>
          </a:prstGeom>
          <a:noFill/>
        </p:spPr>
        <p:txBody>
          <a:bodyPr wrap="square" rtlCol="0">
            <a:spAutoFit/>
          </a:bodyPr>
          <a:lstStyle/>
          <a:p>
            <a:r>
              <a:rPr lang="en-US" b="1" dirty="0" smtClean="0"/>
              <a:t>Motivation</a:t>
            </a:r>
          </a:p>
          <a:p>
            <a:r>
              <a:rPr lang="en-US" dirty="0" smtClean="0"/>
              <a:t>Although the basic game mechanics of </a:t>
            </a:r>
            <a:r>
              <a:rPr lang="en-US" dirty="0" err="1" smtClean="0"/>
              <a:t>Dota</a:t>
            </a:r>
            <a:r>
              <a:rPr lang="en-US" dirty="0" smtClean="0"/>
              <a:t> are the same from match-to-match, there are a few customizable options when a user searches for a game to play. The two categories that these can be broken down into are</a:t>
            </a:r>
            <a:r>
              <a:rPr lang="en-US" b="1" dirty="0" smtClean="0"/>
              <a:t>: Game Mode and Lobby Type</a:t>
            </a:r>
            <a:r>
              <a:rPr lang="en-US" dirty="0" smtClean="0"/>
              <a:t>. </a:t>
            </a:r>
          </a:p>
          <a:p>
            <a:endParaRPr lang="en-US" dirty="0"/>
          </a:p>
          <a:p>
            <a:r>
              <a:rPr lang="en-US" b="1" dirty="0" smtClean="0"/>
              <a:t>Game Mode </a:t>
            </a:r>
            <a:r>
              <a:rPr lang="en-US" dirty="0" smtClean="0"/>
              <a:t>determines the way in which Heroes are selected. These include All Pick (each player can choose their hero from the full pool of all available heroes), All Random (each player is randomly assigned a hero from the full hero pool), and Single Draft (each player picks their hero from 3 randomly chosen heroes from the full pool of heroes) – to name just 3 modes.</a:t>
            </a:r>
          </a:p>
          <a:p>
            <a:endParaRPr lang="en-US" dirty="0"/>
          </a:p>
          <a:p>
            <a:r>
              <a:rPr lang="en-US" b="1" dirty="0" smtClean="0"/>
              <a:t>Lobby Type </a:t>
            </a:r>
            <a:r>
              <a:rPr lang="en-US" dirty="0" smtClean="0"/>
              <a:t>determines who the game is played with – i.e. the people who will then be choosing a hero based on the game mode above. This includes Public Matchmaking (whereby your group of friends search for other teammates online – to make a team of 5 – and 5 random opponents), Ranked (where you play with people of a similar skill level to you – kind of like a chess ELO rating), or Solo Queue (where you search for random teammates  and opponents all by your lonesome).</a:t>
            </a:r>
          </a:p>
          <a:p>
            <a:r>
              <a:rPr lang="en-US" b="1" dirty="0" smtClean="0"/>
              <a:t>It would be useful to filter by these Game Types to see user specific stats based on different game modes and lobbies.</a:t>
            </a:r>
          </a:p>
        </p:txBody>
      </p:sp>
    </p:spTree>
    <p:extLst>
      <p:ext uri="{BB962C8B-B14F-4D97-AF65-F5344CB8AC3E}">
        <p14:creationId xmlns:p14="http://schemas.microsoft.com/office/powerpoint/2010/main" val="2004198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a:t>Designing the Game Type Filters</a:t>
            </a:r>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sp>
        <p:nvSpPr>
          <p:cNvPr id="7" name="TextBox 6"/>
          <p:cNvSpPr txBox="1"/>
          <p:nvPr/>
        </p:nvSpPr>
        <p:spPr>
          <a:xfrm>
            <a:off x="2090612" y="620914"/>
            <a:ext cx="6407930" cy="2031325"/>
          </a:xfrm>
          <a:prstGeom prst="rect">
            <a:avLst/>
          </a:prstGeom>
          <a:noFill/>
        </p:spPr>
        <p:txBody>
          <a:bodyPr wrap="square" rtlCol="0">
            <a:spAutoFit/>
          </a:bodyPr>
          <a:lstStyle/>
          <a:p>
            <a:r>
              <a:rPr lang="en-US" b="1" dirty="0" smtClean="0"/>
              <a:t>Design Process and Evolution:</a:t>
            </a:r>
          </a:p>
          <a:p>
            <a:pPr marL="342900" indent="-342900">
              <a:buAutoNum type="arabicPeriod"/>
            </a:pPr>
            <a:r>
              <a:rPr lang="en-US" dirty="0" smtClean="0"/>
              <a:t>We originally just placed a square table to filter by Game Mode (AP = All Pick, etc.) on the main graph page. On click, it would update the filtered data based on the user’s toggled selection.</a:t>
            </a:r>
          </a:p>
          <a:p>
            <a:pPr marL="342900" indent="-342900">
              <a:buFontTx/>
              <a:buAutoNum type="arabicPeriod"/>
            </a:pPr>
            <a:r>
              <a:rPr lang="en-US" dirty="0"/>
              <a:t>Although this was functional, it was not ideal as </a:t>
            </a:r>
            <a:r>
              <a:rPr lang="en-US" dirty="0" smtClean="0"/>
              <a:t>it lacked </a:t>
            </a:r>
            <a:r>
              <a:rPr lang="en-US" dirty="0"/>
              <a:t>the functionality of filtering by Lobby </a:t>
            </a:r>
            <a:r>
              <a:rPr lang="en-US" dirty="0" smtClean="0"/>
              <a:t>Type, and was not user friendly for those who do not understand the abbreviation.</a:t>
            </a:r>
            <a:endParaRPr lang="en-US" dirty="0"/>
          </a:p>
        </p:txBody>
      </p:sp>
      <p:pic>
        <p:nvPicPr>
          <p:cNvPr id="4098" name="Picture 2" descr="C:\Users\Benjy\Desktop\gametype-origin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1201"/>
            <a:ext cx="1971675" cy="18192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Benjy\Desktop\gametype-fir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08" y="2816039"/>
            <a:ext cx="3995730" cy="36206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236438" y="3781082"/>
            <a:ext cx="4484687" cy="2031325"/>
          </a:xfrm>
          <a:prstGeom prst="rect">
            <a:avLst/>
          </a:prstGeom>
          <a:noFill/>
        </p:spPr>
        <p:txBody>
          <a:bodyPr wrap="square" rtlCol="0">
            <a:spAutoFit/>
          </a:bodyPr>
          <a:lstStyle/>
          <a:p>
            <a:pPr marL="342900" indent="-342900">
              <a:buAutoNum type="arabicPeriod" startAt="3"/>
            </a:pPr>
            <a:r>
              <a:rPr lang="en-US" dirty="0" smtClean="0"/>
              <a:t>We expanded the names in full, and added the functionality to filter by lobby types.</a:t>
            </a:r>
          </a:p>
          <a:p>
            <a:pPr marL="342900" indent="-342900">
              <a:buAutoNum type="arabicPeriod" startAt="3"/>
            </a:pPr>
            <a:r>
              <a:rPr lang="en-US" dirty="0" smtClean="0"/>
              <a:t>However, having this on the main page was very cluttered and aesthetically unpleasing, so we moved it into a modal (like the hero filters) and styled it further.</a:t>
            </a:r>
          </a:p>
        </p:txBody>
      </p:sp>
    </p:spTree>
    <p:extLst>
      <p:ext uri="{BB962C8B-B14F-4D97-AF65-F5344CB8AC3E}">
        <p14:creationId xmlns:p14="http://schemas.microsoft.com/office/powerpoint/2010/main" val="2004198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Design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6" name="TextBox 5"/>
          <p:cNvSpPr txBox="1"/>
          <p:nvPr/>
        </p:nvSpPr>
        <p:spPr>
          <a:xfrm>
            <a:off x="156826" y="781139"/>
            <a:ext cx="8987174" cy="4801315"/>
          </a:xfrm>
          <a:prstGeom prst="rect">
            <a:avLst/>
          </a:prstGeom>
          <a:noFill/>
        </p:spPr>
        <p:txBody>
          <a:bodyPr wrap="square" rtlCol="0">
            <a:spAutoFit/>
          </a:bodyPr>
          <a:lstStyle/>
          <a:p>
            <a:pPr marL="342900" indent="-342900">
              <a:buAutoNum type="arabicPeriod"/>
            </a:pPr>
            <a:r>
              <a:rPr lang="en-US" dirty="0" smtClean="0"/>
              <a:t>Originally wanted a sunburst- people could filter by clicking on parts of the sunburst. This idea was not so good- if people wanted to filter across multiple categories, they would have to ascend and descend levels over and over again, and items would be difficult to find.</a:t>
            </a:r>
          </a:p>
          <a:p>
            <a:pPr marL="342900" indent="-342900">
              <a:buAutoNum type="arabicPeriod"/>
            </a:pPr>
            <a:endParaRPr lang="en-US" dirty="0"/>
          </a:p>
          <a:p>
            <a:pPr marL="342900" indent="-342900">
              <a:buAutoNum type="arabicPeriod"/>
            </a:pPr>
            <a:r>
              <a:rPr lang="en-US" dirty="0" smtClean="0"/>
              <a:t>Simple dropdown with checkboxes- could be useful, but missing the pictures.</a:t>
            </a:r>
          </a:p>
          <a:p>
            <a:pPr marL="342900" indent="-342900">
              <a:buAutoNum type="arabicPeriod"/>
            </a:pPr>
            <a:endParaRPr lang="en-US" dirty="0"/>
          </a:p>
          <a:p>
            <a:pPr marL="342900" indent="-342900">
              <a:buAutoNum type="arabicPeriod"/>
            </a:pPr>
            <a:r>
              <a:rPr lang="en-US" dirty="0" smtClean="0"/>
              <a:t>Images as selectors- this emulates the </a:t>
            </a:r>
            <a:r>
              <a:rPr lang="en-US" dirty="0" err="1" smtClean="0"/>
              <a:t>Dotabuff</a:t>
            </a:r>
            <a:r>
              <a:rPr lang="en-US" dirty="0" smtClean="0"/>
              <a:t> selector, as well as the setup of the Dota2 wiki. We chose to alphabetize within the Agility/Strength/Intelligence categories, as this would allow users to find heroes more rapidly (normal Dota2 order is the order in which heroes were added to the game, which is difficult to remember). </a:t>
            </a:r>
          </a:p>
          <a:p>
            <a:pPr marL="342900" indent="-342900">
              <a:buAutoNum type="arabicPeriod"/>
            </a:pPr>
            <a:endParaRPr lang="en-US" dirty="0"/>
          </a:p>
          <a:p>
            <a:pPr marL="342900" indent="-342900">
              <a:buAutoNum type="arabicPeriod"/>
            </a:pPr>
            <a:r>
              <a:rPr lang="en-US" dirty="0" smtClean="0"/>
              <a:t>Most importantly, we don’t want the selector randomly hanging out all the time- we want the selector to only be brought up when necessary, so it should be a clickable button.</a:t>
            </a:r>
          </a:p>
          <a:p>
            <a:pPr marL="342900" indent="-342900">
              <a:buAutoNum type="arabicPeriod"/>
            </a:pPr>
            <a:endParaRPr lang="en-US" dirty="0"/>
          </a:p>
          <a:p>
            <a:pPr marL="342900" indent="-342900">
              <a:buAutoNum type="arabicPeriod"/>
            </a:pPr>
            <a:r>
              <a:rPr lang="en-US" dirty="0" smtClean="0"/>
              <a:t>Users should be able to select all the heroes or subcategories of heroes without individually clicking each one, as that would be annoying.</a:t>
            </a:r>
            <a:endParaRPr lang="en-US" dirty="0"/>
          </a:p>
        </p:txBody>
      </p:sp>
    </p:spTree>
    <p:extLst>
      <p:ext uri="{BB962C8B-B14F-4D97-AF65-F5344CB8AC3E}">
        <p14:creationId xmlns:p14="http://schemas.microsoft.com/office/powerpoint/2010/main" val="2116603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a:t>Designing the Game Type </a:t>
            </a:r>
            <a:r>
              <a:rPr lang="en-US" b="1" dirty="0" smtClean="0"/>
              <a:t>Filters (continued)</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sp>
        <p:nvSpPr>
          <p:cNvPr id="7" name="TextBox 6"/>
          <p:cNvSpPr txBox="1"/>
          <p:nvPr/>
        </p:nvSpPr>
        <p:spPr>
          <a:xfrm>
            <a:off x="4620125" y="497689"/>
            <a:ext cx="4452157" cy="3139321"/>
          </a:xfrm>
          <a:prstGeom prst="rect">
            <a:avLst/>
          </a:prstGeom>
          <a:noFill/>
        </p:spPr>
        <p:txBody>
          <a:bodyPr wrap="square" rtlCol="0">
            <a:spAutoFit/>
          </a:bodyPr>
          <a:lstStyle/>
          <a:p>
            <a:r>
              <a:rPr lang="en-US" dirty="0" smtClean="0"/>
              <a:t>5.   This was aesthetically much more pleasing. We also changed it such that the filtering only occurred on click of the filter button, which prevented some of the graphs displaying incorrect info if the user clicked on different modes in quick succession. The webpage saves the state of the selection, so even if the user makes a selection and then CLOSES the modal without filtering, upon reopening, the most recently applied filter selection is still displayed.</a:t>
            </a:r>
          </a:p>
        </p:txBody>
      </p:sp>
      <p:pic>
        <p:nvPicPr>
          <p:cNvPr id="5122" name="Picture 2" descr="C:\Users\Benjy\Desktop\gametype-yel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88" y="1041312"/>
            <a:ext cx="4529144" cy="194853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Benjy\Desktop\gametype-fin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88" y="3881161"/>
            <a:ext cx="4554184" cy="26639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620125" y="3682757"/>
            <a:ext cx="4538947" cy="3139321"/>
          </a:xfrm>
          <a:prstGeom prst="rect">
            <a:avLst/>
          </a:prstGeom>
          <a:noFill/>
        </p:spPr>
        <p:txBody>
          <a:bodyPr wrap="square" rtlCol="0">
            <a:spAutoFit/>
          </a:bodyPr>
          <a:lstStyle/>
          <a:p>
            <a:r>
              <a:rPr lang="en-US" dirty="0"/>
              <a:t>6</a:t>
            </a:r>
            <a:r>
              <a:rPr lang="en-US" dirty="0" smtClean="0"/>
              <a:t>.   However, we felt that the filter layout, and styling did not fit in well with the rest of our webpage, so we restyled the table layout to be more in line with the webpage’s layout and the hero filter modal. We also added titles to the 2 different filtering categories. We also decided to default to a few modes unselected, since they are not of immediate interest, and may skew the “typical” user information shown on load (i.e. Practice matches or Tutorial games). </a:t>
            </a:r>
          </a:p>
        </p:txBody>
      </p:sp>
    </p:spTree>
    <p:extLst>
      <p:ext uri="{BB962C8B-B14F-4D97-AF65-F5344CB8AC3E}">
        <p14:creationId xmlns:p14="http://schemas.microsoft.com/office/powerpoint/2010/main" val="2004198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23179" y="70156"/>
            <a:ext cx="5897706" cy="369332"/>
          </a:xfrm>
          <a:prstGeom prst="rect">
            <a:avLst/>
          </a:prstGeom>
          <a:noFill/>
        </p:spPr>
        <p:txBody>
          <a:bodyPr wrap="square" rtlCol="0">
            <a:spAutoFit/>
          </a:bodyPr>
          <a:lstStyle/>
          <a:p>
            <a:pPr algn="ctr"/>
            <a:r>
              <a:rPr lang="en-US" b="1" dirty="0" smtClean="0"/>
              <a:t>Layout</a:t>
            </a:r>
            <a:endParaRPr lang="en-US" b="1" dirty="0"/>
          </a:p>
        </p:txBody>
      </p:sp>
      <p:pic>
        <p:nvPicPr>
          <p:cNvPr id="6" name="Picture 5" descr="Layout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85148" cy="6858000"/>
          </a:xfrm>
          <a:prstGeom prst="rect">
            <a:avLst/>
          </a:prstGeom>
        </p:spPr>
      </p:pic>
      <p:sp>
        <p:nvSpPr>
          <p:cNvPr id="7" name="TextBox 6"/>
          <p:cNvSpPr txBox="1"/>
          <p:nvPr/>
        </p:nvSpPr>
        <p:spPr>
          <a:xfrm>
            <a:off x="5124824" y="642470"/>
            <a:ext cx="4019176" cy="5078314"/>
          </a:xfrm>
          <a:prstGeom prst="rect">
            <a:avLst/>
          </a:prstGeom>
          <a:noFill/>
        </p:spPr>
        <p:txBody>
          <a:bodyPr wrap="square" rtlCol="0">
            <a:spAutoFit/>
          </a:bodyPr>
          <a:lstStyle/>
          <a:p>
            <a:r>
              <a:rPr lang="en-US" dirty="0" smtClean="0"/>
              <a:t>Now that we had the basic graphs done with filtering, we had a team meeting to decide the final layout. We each designed a layout with accompanying sketches, and in the end decided on our current layout for a few reasons:</a:t>
            </a:r>
          </a:p>
          <a:p>
            <a:endParaRPr lang="en-US" dirty="0"/>
          </a:p>
          <a:p>
            <a:pPr marL="342900" indent="-342900">
              <a:buAutoNum type="arabicPeriod"/>
            </a:pPr>
            <a:r>
              <a:rPr lang="en-US" dirty="0" smtClean="0"/>
              <a:t>We wanted the user to be able to balance scrolling and clicking. Because our project already had so much clicking and hover events, we wanted the user to still be able to scroll down smoothly.</a:t>
            </a:r>
          </a:p>
          <a:p>
            <a:pPr marL="342900" indent="-342900">
              <a:buAutoNum type="arabicPeriod"/>
            </a:pPr>
            <a:endParaRPr lang="en-US" dirty="0"/>
          </a:p>
          <a:p>
            <a:pPr marL="342900" indent="-342900">
              <a:buAutoNum type="arabicPeriod"/>
            </a:pPr>
            <a:r>
              <a:rPr lang="en-US" dirty="0" smtClean="0"/>
              <a:t>We wanted the filtering header to clearly stand apart as something different, so we had it maintain absolute position in the scroll.</a:t>
            </a:r>
            <a:endParaRPr lang="en-US" dirty="0"/>
          </a:p>
        </p:txBody>
      </p:sp>
      <p:sp>
        <p:nvSpPr>
          <p:cNvPr id="8" name="TextBox 7"/>
          <p:cNvSpPr txBox="1"/>
          <p:nvPr/>
        </p:nvSpPr>
        <p:spPr>
          <a:xfrm>
            <a:off x="7503518" y="29194"/>
            <a:ext cx="1751794" cy="307777"/>
          </a:xfrm>
          <a:prstGeom prst="rect">
            <a:avLst/>
          </a:prstGeom>
          <a:noFill/>
        </p:spPr>
        <p:txBody>
          <a:bodyPr wrap="square" rtlCol="0">
            <a:spAutoFit/>
          </a:bodyPr>
          <a:lstStyle/>
          <a:p>
            <a:pPr algn="ctr"/>
            <a:r>
              <a:rPr lang="en-US" sz="1400" dirty="0" smtClean="0"/>
              <a:t>Angela Fan</a:t>
            </a:r>
            <a:endParaRPr lang="en-US" sz="1400" dirty="0"/>
          </a:p>
        </p:txBody>
      </p:sp>
    </p:spTree>
    <p:extLst>
      <p:ext uri="{BB962C8B-B14F-4D97-AF65-F5344CB8AC3E}">
        <p14:creationId xmlns:p14="http://schemas.microsoft.com/office/powerpoint/2010/main" val="34149524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yout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85148" cy="6858000"/>
          </a:xfrm>
          <a:prstGeom prst="rect">
            <a:avLst/>
          </a:prstGeom>
        </p:spPr>
      </p:pic>
      <p:pic>
        <p:nvPicPr>
          <p:cNvPr id="5" name="Picture 4" descr="Layout3.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833897" y="1498247"/>
            <a:ext cx="4352752" cy="5988021"/>
          </a:xfrm>
          <a:prstGeom prst="rect">
            <a:avLst/>
          </a:prstGeom>
        </p:spPr>
      </p:pic>
    </p:spTree>
    <p:extLst>
      <p:ext uri="{BB962C8B-B14F-4D97-AF65-F5344CB8AC3E}">
        <p14:creationId xmlns:p14="http://schemas.microsoft.com/office/powerpoint/2010/main" val="434587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4-28 at 10.32.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 y="313765"/>
            <a:ext cx="6499552" cy="5289176"/>
          </a:xfrm>
          <a:prstGeom prst="rect">
            <a:avLst/>
          </a:prstGeom>
        </p:spPr>
      </p:pic>
      <p:sp>
        <p:nvSpPr>
          <p:cNvPr id="6" name="Left Arrow 5"/>
          <p:cNvSpPr/>
          <p:nvPr/>
        </p:nvSpPr>
        <p:spPr>
          <a:xfrm rot="5400000" flipV="1">
            <a:off x="928218" y="5449793"/>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5400000" flipV="1">
            <a:off x="1932266" y="5449794"/>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rot="5400000" flipV="1">
            <a:off x="4191376" y="5512548"/>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Arrow 8"/>
          <p:cNvSpPr/>
          <p:nvPr/>
        </p:nvSpPr>
        <p:spPr>
          <a:xfrm rot="5400000" flipV="1">
            <a:off x="5882713" y="5497607"/>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Left Arrow 9"/>
          <p:cNvSpPr/>
          <p:nvPr/>
        </p:nvSpPr>
        <p:spPr>
          <a:xfrm flipV="1">
            <a:off x="6063881" y="2450350"/>
            <a:ext cx="525178" cy="460935"/>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453354" y="10391"/>
            <a:ext cx="5897706" cy="369332"/>
          </a:xfrm>
          <a:prstGeom prst="rect">
            <a:avLst/>
          </a:prstGeom>
          <a:noFill/>
        </p:spPr>
        <p:txBody>
          <a:bodyPr wrap="square" rtlCol="0">
            <a:spAutoFit/>
          </a:bodyPr>
          <a:lstStyle/>
          <a:p>
            <a:pPr algn="ctr"/>
            <a:r>
              <a:rPr lang="en-US" b="1" dirty="0" smtClean="0"/>
              <a:t>Introductory Splash Screen</a:t>
            </a:r>
            <a:endParaRPr lang="en-US" b="1" dirty="0"/>
          </a:p>
        </p:txBody>
      </p:sp>
      <p:sp>
        <p:nvSpPr>
          <p:cNvPr id="12" name="TextBox 11"/>
          <p:cNvSpPr txBox="1"/>
          <p:nvPr/>
        </p:nvSpPr>
        <p:spPr>
          <a:xfrm>
            <a:off x="6589059" y="781308"/>
            <a:ext cx="2554941" cy="2862323"/>
          </a:xfrm>
          <a:prstGeom prst="rect">
            <a:avLst/>
          </a:prstGeom>
          <a:noFill/>
        </p:spPr>
        <p:txBody>
          <a:bodyPr wrap="square" rtlCol="0">
            <a:spAutoFit/>
          </a:bodyPr>
          <a:lstStyle/>
          <a:p>
            <a:pPr algn="ctr"/>
            <a:r>
              <a:rPr lang="en-US" dirty="0" smtClean="0"/>
              <a:t>Logo</a:t>
            </a:r>
          </a:p>
          <a:p>
            <a:pPr algn="ctr"/>
            <a:endParaRPr lang="en-US" dirty="0"/>
          </a:p>
          <a:p>
            <a:pPr algn="ctr"/>
            <a:r>
              <a:rPr lang="en-US" dirty="0" smtClean="0"/>
              <a:t>White normal distributions represent statistics.</a:t>
            </a:r>
          </a:p>
          <a:p>
            <a:pPr algn="ctr"/>
            <a:endParaRPr lang="en-US" dirty="0"/>
          </a:p>
          <a:p>
            <a:pPr algn="ctr"/>
            <a:r>
              <a:rPr lang="en-US" dirty="0" smtClean="0"/>
              <a:t>The towers represent Radiant and Dire. Three heroes are represented here.</a:t>
            </a:r>
            <a:endParaRPr lang="en-US" dirty="0"/>
          </a:p>
        </p:txBody>
      </p:sp>
      <p:sp>
        <p:nvSpPr>
          <p:cNvPr id="13" name="TextBox 12"/>
          <p:cNvSpPr txBox="1"/>
          <p:nvPr/>
        </p:nvSpPr>
        <p:spPr>
          <a:xfrm>
            <a:off x="478118" y="6082182"/>
            <a:ext cx="2823882" cy="646331"/>
          </a:xfrm>
          <a:prstGeom prst="rect">
            <a:avLst/>
          </a:prstGeom>
          <a:noFill/>
        </p:spPr>
        <p:txBody>
          <a:bodyPr wrap="square" rtlCol="0">
            <a:spAutoFit/>
          </a:bodyPr>
          <a:lstStyle/>
          <a:p>
            <a:pPr algn="ctr"/>
            <a:r>
              <a:rPr lang="en-US" dirty="0" smtClean="0"/>
              <a:t>Links to see video and project page</a:t>
            </a:r>
            <a:endParaRPr lang="en-US" dirty="0"/>
          </a:p>
        </p:txBody>
      </p:sp>
      <p:sp>
        <p:nvSpPr>
          <p:cNvPr id="14" name="TextBox 13"/>
          <p:cNvSpPr txBox="1"/>
          <p:nvPr/>
        </p:nvSpPr>
        <p:spPr>
          <a:xfrm>
            <a:off x="3701675" y="5947713"/>
            <a:ext cx="1984188" cy="923330"/>
          </a:xfrm>
          <a:prstGeom prst="rect">
            <a:avLst/>
          </a:prstGeom>
          <a:noFill/>
        </p:spPr>
        <p:txBody>
          <a:bodyPr wrap="square" rtlCol="0">
            <a:spAutoFit/>
          </a:bodyPr>
          <a:lstStyle/>
          <a:p>
            <a:pPr algn="ctr"/>
            <a:r>
              <a:rPr lang="en-US" dirty="0" smtClean="0"/>
              <a:t>Brings up basic introduction to the project</a:t>
            </a:r>
            <a:endParaRPr lang="en-US" dirty="0"/>
          </a:p>
        </p:txBody>
      </p:sp>
      <p:sp>
        <p:nvSpPr>
          <p:cNvPr id="15" name="TextBox 14"/>
          <p:cNvSpPr txBox="1"/>
          <p:nvPr/>
        </p:nvSpPr>
        <p:spPr>
          <a:xfrm>
            <a:off x="5366872" y="5963779"/>
            <a:ext cx="1984188" cy="646331"/>
          </a:xfrm>
          <a:prstGeom prst="rect">
            <a:avLst/>
          </a:prstGeom>
          <a:noFill/>
        </p:spPr>
        <p:txBody>
          <a:bodyPr wrap="square" rtlCol="0">
            <a:spAutoFit/>
          </a:bodyPr>
          <a:lstStyle/>
          <a:p>
            <a:pPr algn="ctr"/>
            <a:r>
              <a:rPr lang="en-US" dirty="0" smtClean="0"/>
              <a:t>Takes user to visualization</a:t>
            </a:r>
            <a:endParaRPr lang="en-US" dirty="0"/>
          </a:p>
        </p:txBody>
      </p:sp>
    </p:spTree>
    <p:extLst>
      <p:ext uri="{BB962C8B-B14F-4D97-AF65-F5344CB8AC3E}">
        <p14:creationId xmlns:p14="http://schemas.microsoft.com/office/powerpoint/2010/main" val="2969053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5.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3300"/>
            <a:ext cx="9144000" cy="1272656"/>
          </a:xfrm>
          <a:prstGeom prst="rect">
            <a:avLst/>
          </a:prstGeom>
        </p:spPr>
      </p:pic>
      <p:sp>
        <p:nvSpPr>
          <p:cNvPr id="5" name="Left Arrow 4"/>
          <p:cNvSpPr/>
          <p:nvPr/>
        </p:nvSpPr>
        <p:spPr>
          <a:xfrm rot="18246596" flipV="1">
            <a:off x="2361887" y="1110011"/>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eft Arrow 5"/>
          <p:cNvSpPr/>
          <p:nvPr/>
        </p:nvSpPr>
        <p:spPr>
          <a:xfrm rot="16200000" flipV="1">
            <a:off x="3091706" y="1170442"/>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16200000" flipV="1">
            <a:off x="6891250" y="1170442"/>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rot="13974248" flipV="1">
            <a:off x="8290200" y="1113437"/>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Arrow 8"/>
          <p:cNvSpPr/>
          <p:nvPr/>
        </p:nvSpPr>
        <p:spPr>
          <a:xfrm rot="5400000" flipV="1">
            <a:off x="1934509" y="2921551"/>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60831" y="267187"/>
            <a:ext cx="1284941" cy="646331"/>
          </a:xfrm>
          <a:prstGeom prst="rect">
            <a:avLst/>
          </a:prstGeom>
          <a:noFill/>
        </p:spPr>
        <p:txBody>
          <a:bodyPr wrap="square" rtlCol="0">
            <a:spAutoFit/>
          </a:bodyPr>
          <a:lstStyle/>
          <a:p>
            <a:pPr algn="ctr"/>
            <a:r>
              <a:rPr lang="en-US" dirty="0" smtClean="0"/>
              <a:t>Select user dataset</a:t>
            </a:r>
            <a:endParaRPr lang="en-US" dirty="0"/>
          </a:p>
        </p:txBody>
      </p:sp>
      <p:sp>
        <p:nvSpPr>
          <p:cNvPr id="11" name="TextBox 10"/>
          <p:cNvSpPr txBox="1"/>
          <p:nvPr/>
        </p:nvSpPr>
        <p:spPr>
          <a:xfrm>
            <a:off x="2108200" y="267187"/>
            <a:ext cx="2430180" cy="646331"/>
          </a:xfrm>
          <a:prstGeom prst="rect">
            <a:avLst/>
          </a:prstGeom>
          <a:noFill/>
        </p:spPr>
        <p:txBody>
          <a:bodyPr wrap="square" rtlCol="0">
            <a:spAutoFit/>
          </a:bodyPr>
          <a:lstStyle/>
          <a:p>
            <a:pPr algn="ctr"/>
            <a:r>
              <a:rPr lang="en-US" dirty="0" smtClean="0"/>
              <a:t>Filter by hero or game type</a:t>
            </a:r>
            <a:endParaRPr lang="en-US" dirty="0"/>
          </a:p>
        </p:txBody>
      </p:sp>
      <p:sp>
        <p:nvSpPr>
          <p:cNvPr id="12" name="TextBox 11"/>
          <p:cNvSpPr txBox="1"/>
          <p:nvPr/>
        </p:nvSpPr>
        <p:spPr>
          <a:xfrm>
            <a:off x="6081060" y="215951"/>
            <a:ext cx="1768290" cy="646331"/>
          </a:xfrm>
          <a:prstGeom prst="rect">
            <a:avLst/>
          </a:prstGeom>
          <a:noFill/>
        </p:spPr>
        <p:txBody>
          <a:bodyPr wrap="square" rtlCol="0">
            <a:spAutoFit/>
          </a:bodyPr>
          <a:lstStyle/>
          <a:p>
            <a:pPr algn="ctr"/>
            <a:r>
              <a:rPr lang="en-US" dirty="0" smtClean="0"/>
              <a:t>Toggle Colorblind mode</a:t>
            </a:r>
            <a:endParaRPr lang="en-US" dirty="0"/>
          </a:p>
        </p:txBody>
      </p:sp>
      <p:sp>
        <p:nvSpPr>
          <p:cNvPr id="13" name="TextBox 12"/>
          <p:cNvSpPr txBox="1"/>
          <p:nvPr/>
        </p:nvSpPr>
        <p:spPr>
          <a:xfrm>
            <a:off x="7593107" y="215951"/>
            <a:ext cx="1768290" cy="646331"/>
          </a:xfrm>
          <a:prstGeom prst="rect">
            <a:avLst/>
          </a:prstGeom>
          <a:noFill/>
        </p:spPr>
        <p:txBody>
          <a:bodyPr wrap="square" rtlCol="0">
            <a:spAutoFit/>
          </a:bodyPr>
          <a:lstStyle/>
          <a:p>
            <a:pPr algn="ctr"/>
            <a:r>
              <a:rPr lang="en-US" dirty="0" smtClean="0"/>
              <a:t>Graph descriptions</a:t>
            </a:r>
            <a:endParaRPr lang="en-US" dirty="0"/>
          </a:p>
        </p:txBody>
      </p:sp>
      <p:sp>
        <p:nvSpPr>
          <p:cNvPr id="14" name="TextBox 13"/>
          <p:cNvSpPr txBox="1"/>
          <p:nvPr/>
        </p:nvSpPr>
        <p:spPr>
          <a:xfrm>
            <a:off x="1645772" y="3401539"/>
            <a:ext cx="3416301" cy="646331"/>
          </a:xfrm>
          <a:prstGeom prst="rect">
            <a:avLst/>
          </a:prstGeom>
          <a:noFill/>
        </p:spPr>
        <p:txBody>
          <a:bodyPr wrap="square" rtlCol="0">
            <a:spAutoFit/>
          </a:bodyPr>
          <a:lstStyle/>
          <a:p>
            <a:r>
              <a:rPr lang="en-US" dirty="0" smtClean="0"/>
              <a:t>Timeline. Brush to reduce data selection by time period.</a:t>
            </a:r>
            <a:endParaRPr lang="en-US" dirty="0"/>
          </a:p>
        </p:txBody>
      </p:sp>
      <p:sp>
        <p:nvSpPr>
          <p:cNvPr id="18" name="Left Arrow 17"/>
          <p:cNvSpPr/>
          <p:nvPr/>
        </p:nvSpPr>
        <p:spPr>
          <a:xfrm rot="16200000" flipV="1">
            <a:off x="912658" y="1139665"/>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748364" y="31285"/>
            <a:ext cx="985741" cy="369332"/>
          </a:xfrm>
          <a:prstGeom prst="rect">
            <a:avLst/>
          </a:prstGeom>
          <a:noFill/>
        </p:spPr>
        <p:txBody>
          <a:bodyPr wrap="square" rtlCol="0">
            <a:spAutoFit/>
          </a:bodyPr>
          <a:lstStyle/>
          <a:p>
            <a:r>
              <a:rPr lang="en-US" b="1" dirty="0" smtClean="0"/>
              <a:t>Header</a:t>
            </a:r>
            <a:endParaRPr lang="en-US" b="1" dirty="0"/>
          </a:p>
        </p:txBody>
      </p:sp>
      <p:pic>
        <p:nvPicPr>
          <p:cNvPr id="22" name="Picture 21" descr="Screen Shot 2014-04-28 at 10.37.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67840"/>
            <a:ext cx="9144000" cy="1075765"/>
          </a:xfrm>
          <a:prstGeom prst="rect">
            <a:avLst/>
          </a:prstGeom>
        </p:spPr>
      </p:pic>
      <p:sp>
        <p:nvSpPr>
          <p:cNvPr id="23" name="Curved Down Arrow 22"/>
          <p:cNvSpPr/>
          <p:nvPr/>
        </p:nvSpPr>
        <p:spPr>
          <a:xfrm rot="5400000">
            <a:off x="4427073" y="3284662"/>
            <a:ext cx="1270000" cy="612588"/>
          </a:xfrm>
          <a:prstGeom prst="curvedDownArrow">
            <a:avLst/>
          </a:prstGeom>
          <a:solidFill>
            <a:schemeClr val="accent2">
              <a:lumMod val="60000"/>
              <a:lumOff val="40000"/>
            </a:schemeClr>
          </a:solidFill>
          <a:ln w="28575" cmpd="sng">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5241235" y="3798508"/>
            <a:ext cx="4703743" cy="369332"/>
          </a:xfrm>
          <a:prstGeom prst="rect">
            <a:avLst/>
          </a:prstGeom>
          <a:noFill/>
        </p:spPr>
        <p:txBody>
          <a:bodyPr wrap="square" rtlCol="0">
            <a:spAutoFit/>
          </a:bodyPr>
          <a:lstStyle/>
          <a:p>
            <a:r>
              <a:rPr lang="en-US" dirty="0" smtClean="0"/>
              <a:t>When brushed, looks like this</a:t>
            </a:r>
            <a:endParaRPr lang="en-US" dirty="0"/>
          </a:p>
        </p:txBody>
      </p:sp>
      <p:sp>
        <p:nvSpPr>
          <p:cNvPr id="25" name="Left Arrow 24"/>
          <p:cNvSpPr/>
          <p:nvPr/>
        </p:nvSpPr>
        <p:spPr>
          <a:xfrm rot="7395234" flipV="1">
            <a:off x="7970911" y="5447755"/>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6890867" y="5897285"/>
            <a:ext cx="2253133" cy="646331"/>
          </a:xfrm>
          <a:prstGeom prst="rect">
            <a:avLst/>
          </a:prstGeom>
          <a:noFill/>
        </p:spPr>
        <p:txBody>
          <a:bodyPr wrap="square" rtlCol="0">
            <a:spAutoFit/>
          </a:bodyPr>
          <a:lstStyle/>
          <a:p>
            <a:pPr algn="ctr"/>
            <a:r>
              <a:rPr lang="en-US" dirty="0" smtClean="0"/>
              <a:t>Press to clear the brush</a:t>
            </a:r>
            <a:endParaRPr lang="en-US" dirty="0"/>
          </a:p>
        </p:txBody>
      </p:sp>
    </p:spTree>
    <p:extLst>
      <p:ext uri="{BB962C8B-B14F-4D97-AF65-F5344CB8AC3E}">
        <p14:creationId xmlns:p14="http://schemas.microsoft.com/office/powerpoint/2010/main" val="4202175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4-28 at 10.39.00 PM.png"/>
          <p:cNvPicPr>
            <a:picLocks noChangeAspect="1"/>
          </p:cNvPicPr>
          <p:nvPr/>
        </p:nvPicPr>
        <p:blipFill rotWithShape="1">
          <a:blip r:embed="rId2">
            <a:extLst>
              <a:ext uri="{28A0092B-C50C-407E-A947-70E740481C1C}">
                <a14:useLocalDpi xmlns:a14="http://schemas.microsoft.com/office/drawing/2010/main" val="0"/>
              </a:ext>
            </a:extLst>
          </a:blip>
          <a:srcRect b="28858"/>
          <a:stretch/>
        </p:blipFill>
        <p:spPr>
          <a:xfrm>
            <a:off x="0" y="582706"/>
            <a:ext cx="9144000" cy="1703295"/>
          </a:xfrm>
          <a:prstGeom prst="rect">
            <a:avLst/>
          </a:prstGeom>
        </p:spPr>
      </p:pic>
      <p:sp>
        <p:nvSpPr>
          <p:cNvPr id="4" name="TextBox 3"/>
          <p:cNvSpPr txBox="1"/>
          <p:nvPr/>
        </p:nvSpPr>
        <p:spPr>
          <a:xfrm>
            <a:off x="1314823" y="2286001"/>
            <a:ext cx="6350000" cy="646331"/>
          </a:xfrm>
          <a:prstGeom prst="rect">
            <a:avLst/>
          </a:prstGeom>
          <a:noFill/>
        </p:spPr>
        <p:txBody>
          <a:bodyPr wrap="square" rtlCol="0">
            <a:spAutoFit/>
          </a:bodyPr>
          <a:lstStyle/>
          <a:p>
            <a:pPr algn="ctr"/>
            <a:r>
              <a:rPr lang="en-US" dirty="0" smtClean="0"/>
              <a:t>Clicking </a:t>
            </a:r>
            <a:r>
              <a:rPr lang="en-US" dirty="0" err="1" smtClean="0"/>
              <a:t>colorbind</a:t>
            </a:r>
            <a:r>
              <a:rPr lang="en-US" dirty="0" smtClean="0"/>
              <a:t> mode changes the coloring from red/green to orange/purple.</a:t>
            </a:r>
            <a:endParaRPr lang="en-US" dirty="0"/>
          </a:p>
        </p:txBody>
      </p:sp>
      <p:pic>
        <p:nvPicPr>
          <p:cNvPr id="5" name="Picture 4" descr="Screen Shot 2014-04-28 at 11.18.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676" y="3132400"/>
            <a:ext cx="3670300" cy="1143000"/>
          </a:xfrm>
          <a:prstGeom prst="rect">
            <a:avLst/>
          </a:prstGeom>
        </p:spPr>
      </p:pic>
      <p:sp>
        <p:nvSpPr>
          <p:cNvPr id="6" name="TextBox 5"/>
          <p:cNvSpPr txBox="1"/>
          <p:nvPr/>
        </p:nvSpPr>
        <p:spPr>
          <a:xfrm>
            <a:off x="4626645" y="3352070"/>
            <a:ext cx="3594847" cy="923330"/>
          </a:xfrm>
          <a:prstGeom prst="rect">
            <a:avLst/>
          </a:prstGeom>
          <a:noFill/>
        </p:spPr>
        <p:txBody>
          <a:bodyPr wrap="square" rtlCol="0">
            <a:spAutoFit/>
          </a:bodyPr>
          <a:lstStyle/>
          <a:p>
            <a:pPr algn="ctr"/>
            <a:r>
              <a:rPr lang="en-US" dirty="0" smtClean="0"/>
              <a:t>Hovering on a game brings up the time of the game, hero played, and Kills/Deaths/Assists Ratio.</a:t>
            </a:r>
            <a:endParaRPr lang="en-US" dirty="0"/>
          </a:p>
        </p:txBody>
      </p:sp>
      <p:sp>
        <p:nvSpPr>
          <p:cNvPr id="7" name="Left Arrow 6"/>
          <p:cNvSpPr/>
          <p:nvPr/>
        </p:nvSpPr>
        <p:spPr>
          <a:xfrm flipV="1">
            <a:off x="3986305" y="3762773"/>
            <a:ext cx="640340"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Screen Shot 2014-04-28 at 11.41.2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002" y="4534431"/>
            <a:ext cx="2082800" cy="1981200"/>
          </a:xfrm>
          <a:prstGeom prst="rect">
            <a:avLst/>
          </a:prstGeom>
        </p:spPr>
      </p:pic>
      <p:sp>
        <p:nvSpPr>
          <p:cNvPr id="9" name="TextBox 8"/>
          <p:cNvSpPr txBox="1"/>
          <p:nvPr/>
        </p:nvSpPr>
        <p:spPr>
          <a:xfrm>
            <a:off x="3478496" y="5153481"/>
            <a:ext cx="3594847" cy="369332"/>
          </a:xfrm>
          <a:prstGeom prst="rect">
            <a:avLst/>
          </a:prstGeom>
          <a:noFill/>
        </p:spPr>
        <p:txBody>
          <a:bodyPr wrap="square" rtlCol="0">
            <a:spAutoFit/>
          </a:bodyPr>
          <a:lstStyle/>
          <a:p>
            <a:pPr algn="ctr"/>
            <a:r>
              <a:rPr lang="en-US" dirty="0" smtClean="0"/>
              <a:t>User Selection Dropdown</a:t>
            </a:r>
            <a:endParaRPr lang="en-US" dirty="0"/>
          </a:p>
        </p:txBody>
      </p:sp>
      <p:sp>
        <p:nvSpPr>
          <p:cNvPr id="10" name="Left Arrow 9"/>
          <p:cNvSpPr/>
          <p:nvPr/>
        </p:nvSpPr>
        <p:spPr>
          <a:xfrm flipV="1">
            <a:off x="3113567" y="5215631"/>
            <a:ext cx="640340"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54332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4-28 at 11.41.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559" y="1132163"/>
            <a:ext cx="7665319" cy="4848760"/>
          </a:xfrm>
          <a:prstGeom prst="rect">
            <a:avLst/>
          </a:prstGeom>
        </p:spPr>
      </p:pic>
      <p:sp>
        <p:nvSpPr>
          <p:cNvPr id="4" name="TextBox 3"/>
          <p:cNvSpPr txBox="1"/>
          <p:nvPr/>
        </p:nvSpPr>
        <p:spPr>
          <a:xfrm>
            <a:off x="919113" y="133180"/>
            <a:ext cx="5655941" cy="369332"/>
          </a:xfrm>
          <a:prstGeom prst="rect">
            <a:avLst/>
          </a:prstGeom>
          <a:noFill/>
        </p:spPr>
        <p:txBody>
          <a:bodyPr wrap="square" rtlCol="0">
            <a:spAutoFit/>
          </a:bodyPr>
          <a:lstStyle/>
          <a:p>
            <a:pPr algn="ctr"/>
            <a:r>
              <a:rPr lang="en-US" dirty="0" smtClean="0"/>
              <a:t>Select an attribute to select all heroes in that group</a:t>
            </a:r>
            <a:endParaRPr lang="en-US" dirty="0"/>
          </a:p>
        </p:txBody>
      </p:sp>
      <p:sp>
        <p:nvSpPr>
          <p:cNvPr id="5" name="Left Arrow 4"/>
          <p:cNvSpPr/>
          <p:nvPr/>
        </p:nvSpPr>
        <p:spPr>
          <a:xfrm rot="16200000" flipV="1">
            <a:off x="1912813" y="984406"/>
            <a:ext cx="1270083"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eft Arrow 5"/>
          <p:cNvSpPr/>
          <p:nvPr/>
        </p:nvSpPr>
        <p:spPr>
          <a:xfrm rot="16200000" flipV="1">
            <a:off x="4657115" y="1529909"/>
            <a:ext cx="1438378"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106488" y="512701"/>
            <a:ext cx="5655941" cy="369332"/>
          </a:xfrm>
          <a:prstGeom prst="rect">
            <a:avLst/>
          </a:prstGeom>
          <a:noFill/>
        </p:spPr>
        <p:txBody>
          <a:bodyPr wrap="square" rtlCol="0">
            <a:spAutoFit/>
          </a:bodyPr>
          <a:lstStyle/>
          <a:p>
            <a:pPr algn="ctr"/>
            <a:r>
              <a:rPr lang="en-US" dirty="0" smtClean="0"/>
              <a:t>Select an individual hero to filter to that hero only</a:t>
            </a:r>
            <a:endParaRPr lang="en-US" dirty="0"/>
          </a:p>
        </p:txBody>
      </p:sp>
      <p:sp>
        <p:nvSpPr>
          <p:cNvPr id="8" name="Left Arrow 7"/>
          <p:cNvSpPr/>
          <p:nvPr/>
        </p:nvSpPr>
        <p:spPr>
          <a:xfrm rot="5400000" flipV="1">
            <a:off x="7960915" y="5996659"/>
            <a:ext cx="337770" cy="306297"/>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7696182" y="6318693"/>
            <a:ext cx="1005043" cy="369332"/>
          </a:xfrm>
          <a:prstGeom prst="rect">
            <a:avLst/>
          </a:prstGeom>
          <a:noFill/>
        </p:spPr>
        <p:txBody>
          <a:bodyPr wrap="square" rtlCol="0">
            <a:spAutoFit/>
          </a:bodyPr>
          <a:lstStyle/>
          <a:p>
            <a:pPr algn="ctr"/>
            <a:r>
              <a:rPr lang="en-US" dirty="0" smtClean="0"/>
              <a:t>Close</a:t>
            </a:r>
            <a:endParaRPr lang="en-US" dirty="0"/>
          </a:p>
        </p:txBody>
      </p:sp>
      <p:sp>
        <p:nvSpPr>
          <p:cNvPr id="10" name="Left Arrow 9"/>
          <p:cNvSpPr/>
          <p:nvPr/>
        </p:nvSpPr>
        <p:spPr>
          <a:xfrm rot="7042447" flipV="1">
            <a:off x="7126436" y="6096108"/>
            <a:ext cx="536666"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198802" y="6373294"/>
            <a:ext cx="1455346" cy="369332"/>
          </a:xfrm>
          <a:prstGeom prst="rect">
            <a:avLst/>
          </a:prstGeom>
          <a:noFill/>
        </p:spPr>
        <p:txBody>
          <a:bodyPr wrap="square" rtlCol="0">
            <a:spAutoFit/>
          </a:bodyPr>
          <a:lstStyle/>
          <a:p>
            <a:pPr algn="ctr"/>
            <a:r>
              <a:rPr lang="en-US" dirty="0" smtClean="0"/>
              <a:t>Filter</a:t>
            </a:r>
            <a:endParaRPr lang="en-US" dirty="0"/>
          </a:p>
        </p:txBody>
      </p:sp>
    </p:spTree>
    <p:extLst>
      <p:ext uri="{BB962C8B-B14F-4D97-AF65-F5344CB8AC3E}">
        <p14:creationId xmlns:p14="http://schemas.microsoft.com/office/powerpoint/2010/main" val="1905802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4-28 at 11.41.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416" y="1197756"/>
            <a:ext cx="8394272" cy="4878925"/>
          </a:xfrm>
          <a:prstGeom prst="rect">
            <a:avLst/>
          </a:prstGeom>
        </p:spPr>
      </p:pic>
      <p:sp>
        <p:nvSpPr>
          <p:cNvPr id="4" name="TextBox 3"/>
          <p:cNvSpPr txBox="1"/>
          <p:nvPr/>
        </p:nvSpPr>
        <p:spPr>
          <a:xfrm>
            <a:off x="944072" y="656579"/>
            <a:ext cx="5655941" cy="369332"/>
          </a:xfrm>
          <a:prstGeom prst="rect">
            <a:avLst/>
          </a:prstGeom>
          <a:noFill/>
        </p:spPr>
        <p:txBody>
          <a:bodyPr wrap="square" rtlCol="0">
            <a:spAutoFit/>
          </a:bodyPr>
          <a:lstStyle/>
          <a:p>
            <a:pPr algn="ctr"/>
            <a:r>
              <a:rPr lang="en-US" dirty="0" smtClean="0"/>
              <a:t>Select to filter by game mode</a:t>
            </a:r>
            <a:endParaRPr lang="en-US" dirty="0"/>
          </a:p>
        </p:txBody>
      </p:sp>
      <p:sp>
        <p:nvSpPr>
          <p:cNvPr id="5" name="Left Arrow 4"/>
          <p:cNvSpPr/>
          <p:nvPr/>
        </p:nvSpPr>
        <p:spPr>
          <a:xfrm rot="16200000" flipV="1">
            <a:off x="2090920" y="1538403"/>
            <a:ext cx="1270083"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990153" y="84315"/>
            <a:ext cx="5655941" cy="369332"/>
          </a:xfrm>
          <a:prstGeom prst="rect">
            <a:avLst/>
          </a:prstGeom>
          <a:noFill/>
        </p:spPr>
        <p:txBody>
          <a:bodyPr wrap="square" rtlCol="0">
            <a:spAutoFit/>
          </a:bodyPr>
          <a:lstStyle/>
          <a:p>
            <a:pPr algn="ctr"/>
            <a:r>
              <a:rPr lang="en-US" dirty="0" smtClean="0"/>
              <a:t>White means unselected. This is the default selection. </a:t>
            </a:r>
            <a:endParaRPr lang="en-US" dirty="0"/>
          </a:p>
        </p:txBody>
      </p:sp>
      <p:sp>
        <p:nvSpPr>
          <p:cNvPr id="7" name="Left Arrow 6"/>
          <p:cNvSpPr/>
          <p:nvPr/>
        </p:nvSpPr>
        <p:spPr>
          <a:xfrm rot="16200000" flipV="1">
            <a:off x="5607660" y="2340258"/>
            <a:ext cx="3243126" cy="306297"/>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842081" y="502511"/>
            <a:ext cx="3080582" cy="369332"/>
          </a:xfrm>
          <a:prstGeom prst="rect">
            <a:avLst/>
          </a:prstGeom>
          <a:noFill/>
        </p:spPr>
        <p:txBody>
          <a:bodyPr wrap="square" rtlCol="0">
            <a:spAutoFit/>
          </a:bodyPr>
          <a:lstStyle/>
          <a:p>
            <a:pPr algn="ctr"/>
            <a:r>
              <a:rPr lang="en-US" dirty="0" smtClean="0"/>
              <a:t>Filter by lobby type</a:t>
            </a:r>
            <a:endParaRPr lang="en-US" dirty="0"/>
          </a:p>
        </p:txBody>
      </p:sp>
      <p:sp>
        <p:nvSpPr>
          <p:cNvPr id="9" name="Left Arrow 8"/>
          <p:cNvSpPr/>
          <p:nvPr/>
        </p:nvSpPr>
        <p:spPr>
          <a:xfrm rot="5400000" flipV="1">
            <a:off x="8182353" y="5996659"/>
            <a:ext cx="337770" cy="306297"/>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7917620" y="6318693"/>
            <a:ext cx="1005043" cy="369332"/>
          </a:xfrm>
          <a:prstGeom prst="rect">
            <a:avLst/>
          </a:prstGeom>
          <a:noFill/>
        </p:spPr>
        <p:txBody>
          <a:bodyPr wrap="square" rtlCol="0">
            <a:spAutoFit/>
          </a:bodyPr>
          <a:lstStyle/>
          <a:p>
            <a:pPr algn="ctr"/>
            <a:r>
              <a:rPr lang="en-US" dirty="0" smtClean="0"/>
              <a:t>Close</a:t>
            </a:r>
            <a:endParaRPr lang="en-US" dirty="0"/>
          </a:p>
        </p:txBody>
      </p:sp>
      <p:sp>
        <p:nvSpPr>
          <p:cNvPr id="11" name="Left Arrow 10"/>
          <p:cNvSpPr/>
          <p:nvPr/>
        </p:nvSpPr>
        <p:spPr>
          <a:xfrm rot="7042447" flipV="1">
            <a:off x="7347874" y="6096108"/>
            <a:ext cx="536666"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6420240" y="6373294"/>
            <a:ext cx="1455346" cy="369332"/>
          </a:xfrm>
          <a:prstGeom prst="rect">
            <a:avLst/>
          </a:prstGeom>
          <a:noFill/>
        </p:spPr>
        <p:txBody>
          <a:bodyPr wrap="square" rtlCol="0">
            <a:spAutoFit/>
          </a:bodyPr>
          <a:lstStyle/>
          <a:p>
            <a:pPr algn="ctr"/>
            <a:r>
              <a:rPr lang="en-US" dirty="0" smtClean="0"/>
              <a:t>Filter</a:t>
            </a:r>
            <a:endParaRPr lang="en-US" dirty="0"/>
          </a:p>
        </p:txBody>
      </p:sp>
    </p:spTree>
    <p:extLst>
      <p:ext uri="{BB962C8B-B14F-4D97-AF65-F5344CB8AC3E}">
        <p14:creationId xmlns:p14="http://schemas.microsoft.com/office/powerpoint/2010/main" val="742285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7.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74" y="627529"/>
            <a:ext cx="6582261" cy="5991412"/>
          </a:xfrm>
          <a:prstGeom prst="rect">
            <a:avLst/>
          </a:prstGeom>
        </p:spPr>
      </p:pic>
      <p:sp>
        <p:nvSpPr>
          <p:cNvPr id="3" name="TextBox 2"/>
          <p:cNvSpPr txBox="1"/>
          <p:nvPr/>
        </p:nvSpPr>
        <p:spPr>
          <a:xfrm>
            <a:off x="1744883" y="76036"/>
            <a:ext cx="6350000" cy="369332"/>
          </a:xfrm>
          <a:prstGeom prst="rect">
            <a:avLst/>
          </a:prstGeom>
          <a:noFill/>
        </p:spPr>
        <p:txBody>
          <a:bodyPr wrap="square" rtlCol="0">
            <a:spAutoFit/>
          </a:bodyPr>
          <a:lstStyle/>
          <a:p>
            <a:r>
              <a:rPr lang="en-US" dirty="0" smtClean="0"/>
              <a:t>Question mark on click brings up graph descriptions for user.</a:t>
            </a:r>
            <a:endParaRPr lang="en-US" dirty="0"/>
          </a:p>
        </p:txBody>
      </p:sp>
    </p:spTree>
    <p:extLst>
      <p:ext uri="{BB962C8B-B14F-4D97-AF65-F5344CB8AC3E}">
        <p14:creationId xmlns:p14="http://schemas.microsoft.com/office/powerpoint/2010/main" val="26118538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5.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743" y="1580206"/>
            <a:ext cx="5295900" cy="1066800"/>
          </a:xfrm>
          <a:prstGeom prst="rect">
            <a:avLst/>
          </a:prstGeom>
        </p:spPr>
      </p:pic>
      <p:sp>
        <p:nvSpPr>
          <p:cNvPr id="3" name="Left Arrow 2"/>
          <p:cNvSpPr/>
          <p:nvPr/>
        </p:nvSpPr>
        <p:spPr>
          <a:xfrm rot="16200000" flipV="1">
            <a:off x="2652547" y="1427058"/>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Left Arrow 3"/>
          <p:cNvSpPr/>
          <p:nvPr/>
        </p:nvSpPr>
        <p:spPr>
          <a:xfrm rot="16200000" flipV="1">
            <a:off x="5404712" y="1441998"/>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596771" y="842561"/>
            <a:ext cx="1356655" cy="369332"/>
          </a:xfrm>
          <a:prstGeom prst="rect">
            <a:avLst/>
          </a:prstGeom>
          <a:noFill/>
        </p:spPr>
        <p:txBody>
          <a:bodyPr wrap="square" rtlCol="0">
            <a:spAutoFit/>
          </a:bodyPr>
          <a:lstStyle/>
          <a:p>
            <a:r>
              <a:rPr lang="en-US" dirty="0" smtClean="0"/>
              <a:t>Wins </a:t>
            </a:r>
            <a:endParaRPr lang="en-US" dirty="0"/>
          </a:p>
        </p:txBody>
      </p:sp>
      <p:sp>
        <p:nvSpPr>
          <p:cNvPr id="6" name="TextBox 5"/>
          <p:cNvSpPr txBox="1"/>
          <p:nvPr/>
        </p:nvSpPr>
        <p:spPr>
          <a:xfrm>
            <a:off x="5412434" y="850208"/>
            <a:ext cx="1356655" cy="369332"/>
          </a:xfrm>
          <a:prstGeom prst="rect">
            <a:avLst/>
          </a:prstGeom>
          <a:noFill/>
        </p:spPr>
        <p:txBody>
          <a:bodyPr wrap="square" rtlCol="0">
            <a:spAutoFit/>
          </a:bodyPr>
          <a:lstStyle/>
          <a:p>
            <a:r>
              <a:rPr lang="en-US" dirty="0" smtClean="0"/>
              <a:t>Losses</a:t>
            </a:r>
            <a:endParaRPr lang="en-US" dirty="0"/>
          </a:p>
        </p:txBody>
      </p:sp>
      <p:sp>
        <p:nvSpPr>
          <p:cNvPr id="7" name="TextBox 6"/>
          <p:cNvSpPr txBox="1"/>
          <p:nvPr/>
        </p:nvSpPr>
        <p:spPr>
          <a:xfrm>
            <a:off x="3766304" y="116507"/>
            <a:ext cx="2118396" cy="369332"/>
          </a:xfrm>
          <a:prstGeom prst="rect">
            <a:avLst/>
          </a:prstGeom>
          <a:noFill/>
        </p:spPr>
        <p:txBody>
          <a:bodyPr wrap="square" rtlCol="0">
            <a:spAutoFit/>
          </a:bodyPr>
          <a:lstStyle/>
          <a:p>
            <a:r>
              <a:rPr lang="en-US" b="1" dirty="0" smtClean="0"/>
              <a:t>Win Loss Graph</a:t>
            </a:r>
            <a:endParaRPr lang="en-US" b="1" dirty="0"/>
          </a:p>
        </p:txBody>
      </p:sp>
      <p:pic>
        <p:nvPicPr>
          <p:cNvPr id="9" name="Picture 8" descr="Screen Shot 2014-04-28 at 10.39.00 PM.png"/>
          <p:cNvPicPr>
            <a:picLocks noChangeAspect="1"/>
          </p:cNvPicPr>
          <p:nvPr/>
        </p:nvPicPr>
        <p:blipFill rotWithShape="1">
          <a:blip r:embed="rId3">
            <a:extLst>
              <a:ext uri="{28A0092B-C50C-407E-A947-70E740481C1C}">
                <a14:useLocalDpi xmlns:a14="http://schemas.microsoft.com/office/drawing/2010/main" val="0"/>
              </a:ext>
            </a:extLst>
          </a:blip>
          <a:srcRect l="27778" t="67764"/>
          <a:stretch/>
        </p:blipFill>
        <p:spPr>
          <a:xfrm>
            <a:off x="1108003" y="3219823"/>
            <a:ext cx="10103847" cy="1090706"/>
          </a:xfrm>
          <a:prstGeom prst="rect">
            <a:avLst/>
          </a:prstGeom>
        </p:spPr>
      </p:pic>
      <p:sp>
        <p:nvSpPr>
          <p:cNvPr id="10" name="TextBox 9"/>
          <p:cNvSpPr txBox="1"/>
          <p:nvPr/>
        </p:nvSpPr>
        <p:spPr>
          <a:xfrm>
            <a:off x="1108003" y="4437531"/>
            <a:ext cx="6350000" cy="646331"/>
          </a:xfrm>
          <a:prstGeom prst="rect">
            <a:avLst/>
          </a:prstGeom>
          <a:noFill/>
        </p:spPr>
        <p:txBody>
          <a:bodyPr wrap="square" rtlCol="0">
            <a:spAutoFit/>
          </a:bodyPr>
          <a:lstStyle/>
          <a:p>
            <a:pPr algn="ctr"/>
            <a:r>
              <a:rPr lang="en-US" dirty="0" smtClean="0"/>
              <a:t>Clicking </a:t>
            </a:r>
            <a:r>
              <a:rPr lang="en-US" dirty="0" err="1" smtClean="0"/>
              <a:t>colorbind</a:t>
            </a:r>
            <a:r>
              <a:rPr lang="en-US" dirty="0" smtClean="0"/>
              <a:t> mode changes the coloring from red/green to orange/purple.</a:t>
            </a:r>
            <a:endParaRPr lang="en-US" dirty="0"/>
          </a:p>
        </p:txBody>
      </p:sp>
    </p:spTree>
    <p:extLst>
      <p:ext uri="{BB962C8B-B14F-4D97-AF65-F5344CB8AC3E}">
        <p14:creationId xmlns:p14="http://schemas.microsoft.com/office/powerpoint/2010/main" val="3458671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lter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9144000" cy="5672667"/>
          </a:xfrm>
          <a:prstGeom prst="rect">
            <a:avLst/>
          </a:prstGeom>
        </p:spPr>
      </p:pic>
      <p:sp>
        <p:nvSpPr>
          <p:cNvPr id="5" name="TextBox 4"/>
          <p:cNvSpPr txBox="1"/>
          <p:nvPr/>
        </p:nvSpPr>
        <p:spPr>
          <a:xfrm>
            <a:off x="724591" y="69833"/>
            <a:ext cx="5897706" cy="369332"/>
          </a:xfrm>
          <a:prstGeom prst="rect">
            <a:avLst/>
          </a:prstGeom>
          <a:noFill/>
        </p:spPr>
        <p:txBody>
          <a:bodyPr wrap="square" rtlCol="0">
            <a:spAutoFit/>
          </a:bodyPr>
          <a:lstStyle/>
          <a:p>
            <a:pPr algn="ctr"/>
            <a:r>
              <a:rPr lang="en-US" b="1" dirty="0" smtClean="0"/>
              <a:t>Selector Design II</a:t>
            </a:r>
            <a:endParaRPr lang="en-US" b="1" dirty="0"/>
          </a:p>
        </p:txBody>
      </p:sp>
      <p:sp>
        <p:nvSpPr>
          <p:cNvPr id="6" name="TextBox 5"/>
          <p:cNvSpPr txBox="1"/>
          <p:nvPr/>
        </p:nvSpPr>
        <p:spPr>
          <a:xfrm>
            <a:off x="7970663" y="87593"/>
            <a:ext cx="1751794" cy="307777"/>
          </a:xfrm>
          <a:prstGeom prst="rect">
            <a:avLst/>
          </a:prstGeom>
          <a:noFill/>
        </p:spPr>
        <p:txBody>
          <a:bodyPr wrap="square" rtlCol="0">
            <a:spAutoFit/>
          </a:bodyPr>
          <a:lstStyle/>
          <a:p>
            <a:r>
              <a:rPr lang="en-US" sz="1400" dirty="0" err="1" smtClean="0"/>
              <a:t>Benjy</a:t>
            </a:r>
            <a:r>
              <a:rPr lang="en-US" sz="1400" dirty="0" smtClean="0"/>
              <a:t> Levin</a:t>
            </a:r>
            <a:endParaRPr lang="en-US" sz="1400" dirty="0"/>
          </a:p>
        </p:txBody>
      </p:sp>
    </p:spTree>
    <p:extLst>
      <p:ext uri="{BB962C8B-B14F-4D97-AF65-F5344CB8AC3E}">
        <p14:creationId xmlns:p14="http://schemas.microsoft.com/office/powerpoint/2010/main" val="37046300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4-28 at 10.35.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0364"/>
            <a:ext cx="9144000" cy="799890"/>
          </a:xfrm>
          <a:prstGeom prst="rect">
            <a:avLst/>
          </a:prstGeom>
        </p:spPr>
      </p:pic>
      <p:sp>
        <p:nvSpPr>
          <p:cNvPr id="4" name="TextBox 3"/>
          <p:cNvSpPr txBox="1"/>
          <p:nvPr/>
        </p:nvSpPr>
        <p:spPr>
          <a:xfrm>
            <a:off x="3944471" y="19138"/>
            <a:ext cx="3556000" cy="369332"/>
          </a:xfrm>
          <a:prstGeom prst="rect">
            <a:avLst/>
          </a:prstGeom>
          <a:noFill/>
        </p:spPr>
        <p:txBody>
          <a:bodyPr wrap="square" rtlCol="0">
            <a:spAutoFit/>
          </a:bodyPr>
          <a:lstStyle/>
          <a:p>
            <a:r>
              <a:rPr lang="en-US" b="1" dirty="0" smtClean="0"/>
              <a:t>Records</a:t>
            </a:r>
            <a:endParaRPr lang="en-US" b="1" dirty="0"/>
          </a:p>
        </p:txBody>
      </p:sp>
      <p:pic>
        <p:nvPicPr>
          <p:cNvPr id="7" name="Picture 6" descr="Screen Shot 2014-04-28 at 10.37.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4570"/>
            <a:ext cx="9144000" cy="4226708"/>
          </a:xfrm>
          <a:prstGeom prst="rect">
            <a:avLst/>
          </a:prstGeom>
        </p:spPr>
      </p:pic>
      <p:sp>
        <p:nvSpPr>
          <p:cNvPr id="8" name="Curved Down Arrow 7"/>
          <p:cNvSpPr/>
          <p:nvPr/>
        </p:nvSpPr>
        <p:spPr>
          <a:xfrm rot="5400000">
            <a:off x="3740643" y="1543960"/>
            <a:ext cx="1270000" cy="612588"/>
          </a:xfrm>
          <a:prstGeom prst="curvedDownArrow">
            <a:avLst/>
          </a:prstGeom>
          <a:solidFill>
            <a:schemeClr val="accent2">
              <a:lumMod val="60000"/>
              <a:lumOff val="40000"/>
            </a:schemeClr>
          </a:solidFill>
          <a:ln w="28575" cmpd="sng">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Left Arrow 8"/>
          <p:cNvSpPr/>
          <p:nvPr/>
        </p:nvSpPr>
        <p:spPr>
          <a:xfrm rot="16200000" flipV="1">
            <a:off x="306784" y="600261"/>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915647" y="1820297"/>
            <a:ext cx="4228353" cy="369332"/>
          </a:xfrm>
          <a:prstGeom prst="rect">
            <a:avLst/>
          </a:prstGeom>
          <a:noFill/>
        </p:spPr>
        <p:txBody>
          <a:bodyPr wrap="square" rtlCol="0">
            <a:spAutoFit/>
          </a:bodyPr>
          <a:lstStyle/>
          <a:p>
            <a:r>
              <a:rPr lang="en-US" dirty="0" smtClean="0"/>
              <a:t>On click, brings up associated game</a:t>
            </a:r>
            <a:endParaRPr lang="en-US" dirty="0"/>
          </a:p>
        </p:txBody>
      </p:sp>
      <p:sp>
        <p:nvSpPr>
          <p:cNvPr id="11" name="TextBox 10"/>
          <p:cNvSpPr txBox="1"/>
          <p:nvPr/>
        </p:nvSpPr>
        <p:spPr>
          <a:xfrm>
            <a:off x="786772" y="381746"/>
            <a:ext cx="4228353" cy="646331"/>
          </a:xfrm>
          <a:prstGeom prst="rect">
            <a:avLst/>
          </a:prstGeom>
          <a:noFill/>
        </p:spPr>
        <p:txBody>
          <a:bodyPr wrap="square" rtlCol="0">
            <a:spAutoFit/>
          </a:bodyPr>
          <a:lstStyle/>
          <a:p>
            <a:r>
              <a:rPr lang="en-US" dirty="0" smtClean="0"/>
              <a:t>Each record is displayed here, and will change based on the user’s data selection.</a:t>
            </a:r>
            <a:endParaRPr lang="en-US" dirty="0"/>
          </a:p>
        </p:txBody>
      </p:sp>
      <p:sp>
        <p:nvSpPr>
          <p:cNvPr id="12" name="Left Arrow 11"/>
          <p:cNvSpPr/>
          <p:nvPr/>
        </p:nvSpPr>
        <p:spPr>
          <a:xfrm flipV="1">
            <a:off x="4915647" y="2684558"/>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569326" y="2621522"/>
            <a:ext cx="4228353" cy="369332"/>
          </a:xfrm>
          <a:prstGeom prst="rect">
            <a:avLst/>
          </a:prstGeom>
          <a:noFill/>
        </p:spPr>
        <p:txBody>
          <a:bodyPr wrap="square" rtlCol="0">
            <a:spAutoFit/>
          </a:bodyPr>
          <a:lstStyle/>
          <a:p>
            <a:r>
              <a:rPr lang="en-US" dirty="0" smtClean="0"/>
              <a:t>Click to close</a:t>
            </a:r>
            <a:endParaRPr lang="en-US" dirty="0"/>
          </a:p>
        </p:txBody>
      </p:sp>
    </p:spTree>
    <p:extLst>
      <p:ext uri="{BB962C8B-B14F-4D97-AF65-F5344CB8AC3E}">
        <p14:creationId xmlns:p14="http://schemas.microsoft.com/office/powerpoint/2010/main" val="624020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6.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 y="1797419"/>
            <a:ext cx="4165600" cy="4876800"/>
          </a:xfrm>
          <a:prstGeom prst="rect">
            <a:avLst/>
          </a:prstGeom>
        </p:spPr>
      </p:pic>
      <p:pic>
        <p:nvPicPr>
          <p:cNvPr id="3" name="Picture 2" descr="Screen Shot 2014-04-28 at 10.3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8705" y="1469125"/>
            <a:ext cx="3317689" cy="3739592"/>
          </a:xfrm>
          <a:prstGeom prst="rect">
            <a:avLst/>
          </a:prstGeom>
        </p:spPr>
      </p:pic>
      <p:sp>
        <p:nvSpPr>
          <p:cNvPr id="4" name="TextBox 3"/>
          <p:cNvSpPr txBox="1"/>
          <p:nvPr/>
        </p:nvSpPr>
        <p:spPr>
          <a:xfrm>
            <a:off x="6222087" y="11919"/>
            <a:ext cx="3132302" cy="369332"/>
          </a:xfrm>
          <a:prstGeom prst="rect">
            <a:avLst/>
          </a:prstGeom>
          <a:noFill/>
        </p:spPr>
        <p:txBody>
          <a:bodyPr wrap="square" rtlCol="0">
            <a:spAutoFit/>
          </a:bodyPr>
          <a:lstStyle/>
          <a:p>
            <a:r>
              <a:rPr lang="en-US" b="1" dirty="0" smtClean="0"/>
              <a:t>Hero Sunburst Diagram</a:t>
            </a:r>
            <a:endParaRPr lang="en-US" b="1" dirty="0"/>
          </a:p>
        </p:txBody>
      </p:sp>
      <p:sp>
        <p:nvSpPr>
          <p:cNvPr id="5" name="Left Arrow 4"/>
          <p:cNvSpPr/>
          <p:nvPr/>
        </p:nvSpPr>
        <p:spPr>
          <a:xfrm rot="18430146" flipV="1">
            <a:off x="3668548" y="2697052"/>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eft Arrow 5"/>
          <p:cNvSpPr/>
          <p:nvPr/>
        </p:nvSpPr>
        <p:spPr>
          <a:xfrm rot="2484741" flipV="1">
            <a:off x="1460242" y="3381078"/>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flipV="1">
            <a:off x="1248289" y="4474772"/>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069976" y="2174062"/>
            <a:ext cx="1458259" cy="646331"/>
          </a:xfrm>
          <a:prstGeom prst="rect">
            <a:avLst/>
          </a:prstGeom>
          <a:noFill/>
        </p:spPr>
        <p:txBody>
          <a:bodyPr wrap="square" rtlCol="0">
            <a:spAutoFit/>
          </a:bodyPr>
          <a:lstStyle/>
          <a:p>
            <a:pPr algn="ctr"/>
            <a:r>
              <a:rPr lang="en-US" dirty="0" smtClean="0"/>
              <a:t>Intelligence Heroes</a:t>
            </a:r>
            <a:endParaRPr lang="en-US" dirty="0"/>
          </a:p>
        </p:txBody>
      </p:sp>
      <p:sp>
        <p:nvSpPr>
          <p:cNvPr id="9" name="TextBox 8"/>
          <p:cNvSpPr txBox="1"/>
          <p:nvPr/>
        </p:nvSpPr>
        <p:spPr>
          <a:xfrm>
            <a:off x="1774381" y="3512232"/>
            <a:ext cx="1458259" cy="646331"/>
          </a:xfrm>
          <a:prstGeom prst="rect">
            <a:avLst/>
          </a:prstGeom>
          <a:noFill/>
        </p:spPr>
        <p:txBody>
          <a:bodyPr wrap="square" rtlCol="0">
            <a:spAutoFit/>
          </a:bodyPr>
          <a:lstStyle/>
          <a:p>
            <a:pPr algn="ctr"/>
            <a:r>
              <a:rPr lang="en-US" dirty="0" smtClean="0"/>
              <a:t>Strength Heroes</a:t>
            </a:r>
            <a:endParaRPr lang="en-US" dirty="0"/>
          </a:p>
        </p:txBody>
      </p:sp>
      <p:sp>
        <p:nvSpPr>
          <p:cNvPr id="10" name="TextBox 9"/>
          <p:cNvSpPr txBox="1"/>
          <p:nvPr/>
        </p:nvSpPr>
        <p:spPr>
          <a:xfrm>
            <a:off x="1565204" y="4318872"/>
            <a:ext cx="1458259" cy="646331"/>
          </a:xfrm>
          <a:prstGeom prst="rect">
            <a:avLst/>
          </a:prstGeom>
          <a:noFill/>
        </p:spPr>
        <p:txBody>
          <a:bodyPr wrap="square" rtlCol="0">
            <a:spAutoFit/>
          </a:bodyPr>
          <a:lstStyle/>
          <a:p>
            <a:pPr algn="ctr"/>
            <a:r>
              <a:rPr lang="en-US" dirty="0" smtClean="0"/>
              <a:t>Agility Heroes</a:t>
            </a:r>
            <a:endParaRPr lang="en-US" dirty="0"/>
          </a:p>
        </p:txBody>
      </p:sp>
      <p:sp>
        <p:nvSpPr>
          <p:cNvPr id="11" name="TextBox 10"/>
          <p:cNvSpPr txBox="1"/>
          <p:nvPr/>
        </p:nvSpPr>
        <p:spPr>
          <a:xfrm>
            <a:off x="410838" y="6489553"/>
            <a:ext cx="4235867" cy="369332"/>
          </a:xfrm>
          <a:prstGeom prst="rect">
            <a:avLst/>
          </a:prstGeom>
          <a:noFill/>
        </p:spPr>
        <p:txBody>
          <a:bodyPr wrap="square" rtlCol="0">
            <a:spAutoFit/>
          </a:bodyPr>
          <a:lstStyle/>
          <a:p>
            <a:pPr algn="ctr"/>
            <a:r>
              <a:rPr lang="en-US" dirty="0" smtClean="0"/>
              <a:t>Coloring based on </a:t>
            </a:r>
            <a:r>
              <a:rPr lang="en-US" dirty="0" err="1" smtClean="0"/>
              <a:t>Dota</a:t>
            </a:r>
            <a:r>
              <a:rPr lang="en-US" dirty="0" smtClean="0"/>
              <a:t> Coloring</a:t>
            </a:r>
            <a:endParaRPr lang="en-US" dirty="0"/>
          </a:p>
        </p:txBody>
      </p:sp>
      <p:sp>
        <p:nvSpPr>
          <p:cNvPr id="12" name="TextBox 11"/>
          <p:cNvSpPr txBox="1"/>
          <p:nvPr/>
        </p:nvSpPr>
        <p:spPr>
          <a:xfrm>
            <a:off x="4987099" y="5208717"/>
            <a:ext cx="3908611" cy="923330"/>
          </a:xfrm>
          <a:prstGeom prst="rect">
            <a:avLst/>
          </a:prstGeom>
          <a:noFill/>
        </p:spPr>
        <p:txBody>
          <a:bodyPr wrap="square" rtlCol="0">
            <a:spAutoFit/>
          </a:bodyPr>
          <a:lstStyle/>
          <a:p>
            <a:pPr algn="ctr"/>
            <a:r>
              <a:rPr lang="en-US" dirty="0" smtClean="0"/>
              <a:t>Clicking on an element zooms in the graph. Here we see only agility heroes. Clicking on the center zoom out.</a:t>
            </a:r>
            <a:endParaRPr lang="en-US" dirty="0"/>
          </a:p>
        </p:txBody>
      </p:sp>
      <p:sp>
        <p:nvSpPr>
          <p:cNvPr id="13" name="Curved Down Arrow 12"/>
          <p:cNvSpPr/>
          <p:nvPr/>
        </p:nvSpPr>
        <p:spPr>
          <a:xfrm rot="16200000">
            <a:off x="4076913" y="4899567"/>
            <a:ext cx="1202073" cy="618299"/>
          </a:xfrm>
          <a:prstGeom prst="curvedDownArrow">
            <a:avLst/>
          </a:prstGeom>
          <a:solidFill>
            <a:schemeClr val="accent2">
              <a:lumMod val="60000"/>
              <a:lumOff val="40000"/>
            </a:schemeClr>
          </a:solidFill>
          <a:ln w="28575" cmpd="sng">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5" name="Picture 14" descr="Screen Shot 2014-04-28 at 11.17.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8588" y="381251"/>
            <a:ext cx="3033703" cy="1427003"/>
          </a:xfrm>
          <a:prstGeom prst="rect">
            <a:avLst/>
          </a:prstGeom>
        </p:spPr>
      </p:pic>
      <p:sp>
        <p:nvSpPr>
          <p:cNvPr id="16" name="TextBox 15"/>
          <p:cNvSpPr txBox="1"/>
          <p:nvPr/>
        </p:nvSpPr>
        <p:spPr>
          <a:xfrm>
            <a:off x="203465" y="154045"/>
            <a:ext cx="2695123" cy="1200329"/>
          </a:xfrm>
          <a:prstGeom prst="rect">
            <a:avLst/>
          </a:prstGeom>
          <a:noFill/>
        </p:spPr>
        <p:txBody>
          <a:bodyPr wrap="square" rtlCol="0">
            <a:spAutoFit/>
          </a:bodyPr>
          <a:lstStyle/>
          <a:p>
            <a:pPr algn="ctr"/>
            <a:r>
              <a:rPr lang="en-US" dirty="0" smtClean="0"/>
              <a:t>Hover to see hero name, number of games played, and items most commonly bought on that hero</a:t>
            </a:r>
            <a:endParaRPr lang="en-US" dirty="0"/>
          </a:p>
        </p:txBody>
      </p:sp>
      <p:sp>
        <p:nvSpPr>
          <p:cNvPr id="17" name="Left Arrow 16"/>
          <p:cNvSpPr/>
          <p:nvPr/>
        </p:nvSpPr>
        <p:spPr>
          <a:xfrm rot="10800000" flipV="1">
            <a:off x="2571748" y="1162829"/>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5342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6.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5700"/>
            <a:ext cx="9144000" cy="4534678"/>
          </a:xfrm>
          <a:prstGeom prst="rect">
            <a:avLst/>
          </a:prstGeom>
        </p:spPr>
      </p:pic>
      <p:sp>
        <p:nvSpPr>
          <p:cNvPr id="3" name="TextBox 2"/>
          <p:cNvSpPr txBox="1"/>
          <p:nvPr/>
        </p:nvSpPr>
        <p:spPr>
          <a:xfrm>
            <a:off x="3630705" y="239059"/>
            <a:ext cx="3287059" cy="369332"/>
          </a:xfrm>
          <a:prstGeom prst="rect">
            <a:avLst/>
          </a:prstGeom>
          <a:noFill/>
        </p:spPr>
        <p:txBody>
          <a:bodyPr wrap="square" rtlCol="0">
            <a:spAutoFit/>
          </a:bodyPr>
          <a:lstStyle/>
          <a:p>
            <a:r>
              <a:rPr lang="en-US" b="1" dirty="0" smtClean="0"/>
              <a:t>GPM/XPM Graphs</a:t>
            </a:r>
            <a:endParaRPr lang="en-US" b="1" dirty="0"/>
          </a:p>
        </p:txBody>
      </p:sp>
      <p:sp>
        <p:nvSpPr>
          <p:cNvPr id="5" name="TextBox 4"/>
          <p:cNvSpPr txBox="1"/>
          <p:nvPr/>
        </p:nvSpPr>
        <p:spPr>
          <a:xfrm>
            <a:off x="3272118" y="3287058"/>
            <a:ext cx="2689412" cy="646331"/>
          </a:xfrm>
          <a:prstGeom prst="rect">
            <a:avLst/>
          </a:prstGeom>
          <a:noFill/>
        </p:spPr>
        <p:txBody>
          <a:bodyPr wrap="square" rtlCol="0">
            <a:spAutoFit/>
          </a:bodyPr>
          <a:lstStyle/>
          <a:p>
            <a:r>
              <a:rPr lang="en-US" dirty="0" smtClean="0"/>
              <a:t>On click, brings up associated game.</a:t>
            </a:r>
            <a:endParaRPr lang="en-US" dirty="0"/>
          </a:p>
        </p:txBody>
      </p:sp>
      <p:sp>
        <p:nvSpPr>
          <p:cNvPr id="6" name="Left Arrow 5"/>
          <p:cNvSpPr/>
          <p:nvPr/>
        </p:nvSpPr>
        <p:spPr>
          <a:xfrm rot="18430146" flipV="1">
            <a:off x="2742195" y="3653292"/>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12591741" flipV="1">
            <a:off x="5120830" y="3653290"/>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878899" y="5859928"/>
            <a:ext cx="3590630" cy="646331"/>
          </a:xfrm>
          <a:prstGeom prst="rect">
            <a:avLst/>
          </a:prstGeom>
          <a:noFill/>
        </p:spPr>
        <p:txBody>
          <a:bodyPr wrap="square" rtlCol="0">
            <a:spAutoFit/>
          </a:bodyPr>
          <a:lstStyle/>
          <a:p>
            <a:pPr algn="ctr"/>
            <a:r>
              <a:rPr lang="en-US" dirty="0" smtClean="0"/>
              <a:t>On </a:t>
            </a:r>
            <a:r>
              <a:rPr lang="en-US" dirty="0" err="1" smtClean="0"/>
              <a:t>mouseover</a:t>
            </a:r>
            <a:r>
              <a:rPr lang="en-US" dirty="0" smtClean="0"/>
              <a:t>, changes the view to zoom in on dots.</a:t>
            </a:r>
            <a:endParaRPr lang="en-US" dirty="0"/>
          </a:p>
        </p:txBody>
      </p:sp>
    </p:spTree>
    <p:extLst>
      <p:ext uri="{BB962C8B-B14F-4D97-AF65-F5344CB8AC3E}">
        <p14:creationId xmlns:p14="http://schemas.microsoft.com/office/powerpoint/2010/main" val="3490827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4-28 at 10.38.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5011"/>
            <a:ext cx="9144000" cy="4101284"/>
          </a:xfrm>
          <a:prstGeom prst="rect">
            <a:avLst/>
          </a:prstGeom>
        </p:spPr>
      </p:pic>
      <p:sp>
        <p:nvSpPr>
          <p:cNvPr id="4" name="TextBox 3"/>
          <p:cNvSpPr txBox="1"/>
          <p:nvPr/>
        </p:nvSpPr>
        <p:spPr>
          <a:xfrm>
            <a:off x="2878899" y="5879282"/>
            <a:ext cx="3590630" cy="923330"/>
          </a:xfrm>
          <a:prstGeom prst="rect">
            <a:avLst/>
          </a:prstGeom>
          <a:noFill/>
        </p:spPr>
        <p:txBody>
          <a:bodyPr wrap="square" rtlCol="0">
            <a:spAutoFit/>
          </a:bodyPr>
          <a:lstStyle/>
          <a:p>
            <a:pPr algn="ctr"/>
            <a:r>
              <a:rPr lang="en-US" dirty="0" smtClean="0"/>
              <a:t>Selecting on game on one graph highlights the game on the other graph as well.</a:t>
            </a:r>
            <a:endParaRPr lang="en-US" dirty="0"/>
          </a:p>
        </p:txBody>
      </p:sp>
      <p:pic>
        <p:nvPicPr>
          <p:cNvPr id="5" name="Picture 4" descr="Screen Shot 2014-04-28 at 11.17.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365" y="268942"/>
            <a:ext cx="3340100" cy="1181100"/>
          </a:xfrm>
          <a:prstGeom prst="rect">
            <a:avLst/>
          </a:prstGeom>
        </p:spPr>
      </p:pic>
      <p:sp>
        <p:nvSpPr>
          <p:cNvPr id="6" name="Left Arrow 5"/>
          <p:cNvSpPr/>
          <p:nvPr/>
        </p:nvSpPr>
        <p:spPr>
          <a:xfrm rot="6755003" flipV="1">
            <a:off x="6734477" y="4146348"/>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flipV="1">
            <a:off x="3576016" y="772630"/>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296523" y="493059"/>
            <a:ext cx="3316941" cy="923330"/>
          </a:xfrm>
          <a:prstGeom prst="rect">
            <a:avLst/>
          </a:prstGeom>
          <a:noFill/>
        </p:spPr>
        <p:txBody>
          <a:bodyPr wrap="square" rtlCol="0">
            <a:spAutoFit/>
          </a:bodyPr>
          <a:lstStyle/>
          <a:p>
            <a:pPr algn="ctr"/>
            <a:r>
              <a:rPr lang="en-US" dirty="0" smtClean="0"/>
              <a:t>On hover, brings up hero, GPM/XPM, and Average GPM/XPM on that hero</a:t>
            </a:r>
            <a:endParaRPr lang="en-US" dirty="0"/>
          </a:p>
        </p:txBody>
      </p:sp>
    </p:spTree>
    <p:extLst>
      <p:ext uri="{BB962C8B-B14F-4D97-AF65-F5344CB8AC3E}">
        <p14:creationId xmlns:p14="http://schemas.microsoft.com/office/powerpoint/2010/main" val="19049542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7.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48" y="386497"/>
            <a:ext cx="5918200" cy="6286500"/>
          </a:xfrm>
          <a:prstGeom prst="rect">
            <a:avLst/>
          </a:prstGeom>
        </p:spPr>
      </p:pic>
      <p:sp>
        <p:nvSpPr>
          <p:cNvPr id="3" name="TextBox 2"/>
          <p:cNvSpPr txBox="1"/>
          <p:nvPr/>
        </p:nvSpPr>
        <p:spPr>
          <a:xfrm>
            <a:off x="6261153" y="273514"/>
            <a:ext cx="2444868" cy="646331"/>
          </a:xfrm>
          <a:prstGeom prst="rect">
            <a:avLst/>
          </a:prstGeom>
          <a:noFill/>
        </p:spPr>
        <p:txBody>
          <a:bodyPr wrap="square" rtlCol="0">
            <a:spAutoFit/>
          </a:bodyPr>
          <a:lstStyle/>
          <a:p>
            <a:pPr algn="ctr"/>
            <a:r>
              <a:rPr lang="en-US" dirty="0" smtClean="0"/>
              <a:t>Hit here to clear the brush</a:t>
            </a:r>
            <a:endParaRPr lang="en-US" dirty="0"/>
          </a:p>
        </p:txBody>
      </p:sp>
      <p:sp>
        <p:nvSpPr>
          <p:cNvPr id="4" name="Left Arrow 3"/>
          <p:cNvSpPr/>
          <p:nvPr/>
        </p:nvSpPr>
        <p:spPr>
          <a:xfrm flipV="1">
            <a:off x="5796608" y="569524"/>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5366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4-28 at 10.36.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495611"/>
            <a:ext cx="8534400" cy="5181600"/>
          </a:xfrm>
          <a:prstGeom prst="rect">
            <a:avLst/>
          </a:prstGeom>
        </p:spPr>
      </p:pic>
      <p:sp>
        <p:nvSpPr>
          <p:cNvPr id="4" name="TextBox 3"/>
          <p:cNvSpPr txBox="1"/>
          <p:nvPr/>
        </p:nvSpPr>
        <p:spPr>
          <a:xfrm>
            <a:off x="3451412" y="173922"/>
            <a:ext cx="2928470" cy="369332"/>
          </a:xfrm>
          <a:prstGeom prst="rect">
            <a:avLst/>
          </a:prstGeom>
          <a:noFill/>
        </p:spPr>
        <p:txBody>
          <a:bodyPr wrap="square" rtlCol="0">
            <a:spAutoFit/>
          </a:bodyPr>
          <a:lstStyle/>
          <a:p>
            <a:r>
              <a:rPr lang="en-US" b="1" dirty="0" smtClean="0"/>
              <a:t>Item Percent Bar Graph</a:t>
            </a:r>
            <a:endParaRPr lang="en-US" b="1" dirty="0"/>
          </a:p>
        </p:txBody>
      </p:sp>
      <p:sp>
        <p:nvSpPr>
          <p:cNvPr id="5" name="TextBox 4"/>
          <p:cNvSpPr txBox="1"/>
          <p:nvPr/>
        </p:nvSpPr>
        <p:spPr>
          <a:xfrm>
            <a:off x="567765" y="653534"/>
            <a:ext cx="3854823" cy="369332"/>
          </a:xfrm>
          <a:prstGeom prst="rect">
            <a:avLst/>
          </a:prstGeom>
          <a:noFill/>
        </p:spPr>
        <p:txBody>
          <a:bodyPr wrap="square" rtlCol="0">
            <a:spAutoFit/>
          </a:bodyPr>
          <a:lstStyle/>
          <a:p>
            <a:r>
              <a:rPr lang="en-US" dirty="0" smtClean="0"/>
              <a:t>Three ways to sort this graph</a:t>
            </a:r>
            <a:endParaRPr lang="en-US" dirty="0"/>
          </a:p>
        </p:txBody>
      </p:sp>
      <p:sp>
        <p:nvSpPr>
          <p:cNvPr id="6" name="Left Arrow 5"/>
          <p:cNvSpPr/>
          <p:nvPr/>
        </p:nvSpPr>
        <p:spPr>
          <a:xfrm rot="16200000" flipV="1">
            <a:off x="710194" y="1147983"/>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creen Shot 2014-04-28 at 11.17.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7146" y="2819964"/>
            <a:ext cx="3314700" cy="1866900"/>
          </a:xfrm>
          <a:prstGeom prst="rect">
            <a:avLst/>
          </a:prstGeom>
        </p:spPr>
      </p:pic>
      <p:sp>
        <p:nvSpPr>
          <p:cNvPr id="8" name="Left Arrow 7"/>
          <p:cNvSpPr/>
          <p:nvPr/>
        </p:nvSpPr>
        <p:spPr>
          <a:xfrm rot="18567265" flipV="1">
            <a:off x="1684359" y="4184031"/>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472554" y="2819964"/>
            <a:ext cx="2296860" cy="1754327"/>
          </a:xfrm>
          <a:prstGeom prst="rect">
            <a:avLst/>
          </a:prstGeom>
          <a:noFill/>
        </p:spPr>
        <p:txBody>
          <a:bodyPr wrap="square" rtlCol="0">
            <a:spAutoFit/>
          </a:bodyPr>
          <a:lstStyle/>
          <a:p>
            <a:pPr algn="ctr"/>
            <a:r>
              <a:rPr lang="en-US" dirty="0" smtClean="0"/>
              <a:t>On hover, brings up item name, number of times bought, cost of item, </a:t>
            </a:r>
            <a:r>
              <a:rPr lang="en-US" dirty="0" err="1" smtClean="0"/>
              <a:t>winrate</a:t>
            </a:r>
            <a:r>
              <a:rPr lang="en-US" dirty="0" smtClean="0"/>
              <a:t> with the item, and heroes most purchased on</a:t>
            </a:r>
            <a:endParaRPr lang="en-US" dirty="0"/>
          </a:p>
        </p:txBody>
      </p:sp>
    </p:spTree>
    <p:extLst>
      <p:ext uri="{BB962C8B-B14F-4D97-AF65-F5344CB8AC3E}">
        <p14:creationId xmlns:p14="http://schemas.microsoft.com/office/powerpoint/2010/main" val="27919137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6.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37" y="1622065"/>
            <a:ext cx="4439534" cy="5142722"/>
          </a:xfrm>
          <a:prstGeom prst="rect">
            <a:avLst/>
          </a:prstGeom>
        </p:spPr>
      </p:pic>
      <p:pic>
        <p:nvPicPr>
          <p:cNvPr id="3" name="Picture 2" descr="Screen Shot 2014-04-28 at 10.37.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173" y="2126630"/>
            <a:ext cx="3870827" cy="4439270"/>
          </a:xfrm>
          <a:prstGeom prst="rect">
            <a:avLst/>
          </a:prstGeom>
        </p:spPr>
      </p:pic>
      <p:sp>
        <p:nvSpPr>
          <p:cNvPr id="4" name="TextBox 3"/>
          <p:cNvSpPr txBox="1"/>
          <p:nvPr/>
        </p:nvSpPr>
        <p:spPr>
          <a:xfrm>
            <a:off x="3451412" y="51530"/>
            <a:ext cx="2928470" cy="369332"/>
          </a:xfrm>
          <a:prstGeom prst="rect">
            <a:avLst/>
          </a:prstGeom>
          <a:noFill/>
        </p:spPr>
        <p:txBody>
          <a:bodyPr wrap="square" rtlCol="0">
            <a:spAutoFit/>
          </a:bodyPr>
          <a:lstStyle/>
          <a:p>
            <a:r>
              <a:rPr lang="en-US" b="1" dirty="0" smtClean="0"/>
              <a:t>Hero Chord Diagram</a:t>
            </a:r>
            <a:endParaRPr lang="en-US" b="1" dirty="0"/>
          </a:p>
        </p:txBody>
      </p:sp>
      <p:sp>
        <p:nvSpPr>
          <p:cNvPr id="5" name="TextBox 4"/>
          <p:cNvSpPr txBox="1"/>
          <p:nvPr/>
        </p:nvSpPr>
        <p:spPr>
          <a:xfrm>
            <a:off x="4085250" y="3733077"/>
            <a:ext cx="1570436" cy="923330"/>
          </a:xfrm>
          <a:prstGeom prst="rect">
            <a:avLst/>
          </a:prstGeom>
          <a:noFill/>
        </p:spPr>
        <p:txBody>
          <a:bodyPr wrap="square" rtlCol="0">
            <a:spAutoFit/>
          </a:bodyPr>
          <a:lstStyle/>
          <a:p>
            <a:pPr algn="ctr"/>
            <a:r>
              <a:rPr lang="en-US" dirty="0" smtClean="0"/>
              <a:t>Toggle to change filtering</a:t>
            </a:r>
            <a:endParaRPr lang="en-US" dirty="0"/>
          </a:p>
        </p:txBody>
      </p:sp>
      <p:sp>
        <p:nvSpPr>
          <p:cNvPr id="6" name="Curved Down Arrow 5"/>
          <p:cNvSpPr/>
          <p:nvPr/>
        </p:nvSpPr>
        <p:spPr>
          <a:xfrm>
            <a:off x="4677949" y="2952803"/>
            <a:ext cx="1202073" cy="618299"/>
          </a:xfrm>
          <a:prstGeom prst="curvedDownArrow">
            <a:avLst/>
          </a:prstGeom>
          <a:solidFill>
            <a:schemeClr val="accent2">
              <a:lumMod val="60000"/>
              <a:lumOff val="40000"/>
            </a:schemeClr>
          </a:solidFill>
          <a:ln w="28575" cmpd="sng">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Left Arrow 6"/>
          <p:cNvSpPr/>
          <p:nvPr/>
        </p:nvSpPr>
        <p:spPr>
          <a:xfrm rot="3627048" flipV="1">
            <a:off x="3638965" y="3247955"/>
            <a:ext cx="1008465" cy="308151"/>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Screen Shot 2014-04-28 at 11.18.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7759" y="675058"/>
            <a:ext cx="2794000" cy="1066800"/>
          </a:xfrm>
          <a:prstGeom prst="rect">
            <a:avLst/>
          </a:prstGeom>
        </p:spPr>
      </p:pic>
      <p:pic>
        <p:nvPicPr>
          <p:cNvPr id="9" name="Picture 8" descr="Screen Shot 2014-04-28 at 11.18.5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396" y="579780"/>
            <a:ext cx="2895600" cy="812800"/>
          </a:xfrm>
          <a:prstGeom prst="rect">
            <a:avLst/>
          </a:prstGeom>
        </p:spPr>
      </p:pic>
      <p:sp>
        <p:nvSpPr>
          <p:cNvPr id="10" name="TextBox 9"/>
          <p:cNvSpPr txBox="1"/>
          <p:nvPr/>
        </p:nvSpPr>
        <p:spPr>
          <a:xfrm>
            <a:off x="3007503" y="572251"/>
            <a:ext cx="1505971" cy="923330"/>
          </a:xfrm>
          <a:prstGeom prst="rect">
            <a:avLst/>
          </a:prstGeom>
          <a:noFill/>
        </p:spPr>
        <p:txBody>
          <a:bodyPr wrap="square" rtlCol="0">
            <a:spAutoFit/>
          </a:bodyPr>
          <a:lstStyle/>
          <a:p>
            <a:pPr algn="ctr"/>
            <a:r>
              <a:rPr lang="en-US" dirty="0" smtClean="0"/>
              <a:t>Highlight edge to see hero name</a:t>
            </a:r>
            <a:endParaRPr lang="en-US" dirty="0"/>
          </a:p>
        </p:txBody>
      </p:sp>
      <p:sp>
        <p:nvSpPr>
          <p:cNvPr id="11" name="TextBox 10"/>
          <p:cNvSpPr txBox="1"/>
          <p:nvPr/>
        </p:nvSpPr>
        <p:spPr>
          <a:xfrm>
            <a:off x="5880022" y="59001"/>
            <a:ext cx="2981737" cy="646331"/>
          </a:xfrm>
          <a:prstGeom prst="rect">
            <a:avLst/>
          </a:prstGeom>
          <a:noFill/>
        </p:spPr>
        <p:txBody>
          <a:bodyPr wrap="square" rtlCol="0">
            <a:spAutoFit/>
          </a:bodyPr>
          <a:lstStyle/>
          <a:p>
            <a:pPr algn="ctr"/>
            <a:r>
              <a:rPr lang="en-US" dirty="0" smtClean="0"/>
              <a:t>Highlight Chord to see connection between heroes</a:t>
            </a:r>
            <a:endParaRPr lang="en-US" dirty="0"/>
          </a:p>
        </p:txBody>
      </p:sp>
      <p:sp>
        <p:nvSpPr>
          <p:cNvPr id="12" name="Left Arrow 11"/>
          <p:cNvSpPr/>
          <p:nvPr/>
        </p:nvSpPr>
        <p:spPr>
          <a:xfrm flipV="1">
            <a:off x="2770590" y="705332"/>
            <a:ext cx="473826" cy="283937"/>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1595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6.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04" y="890010"/>
            <a:ext cx="5362323" cy="5658175"/>
          </a:xfrm>
          <a:prstGeom prst="rect">
            <a:avLst/>
          </a:prstGeom>
        </p:spPr>
      </p:pic>
      <p:sp>
        <p:nvSpPr>
          <p:cNvPr id="4" name="TextBox 3"/>
          <p:cNvSpPr txBox="1"/>
          <p:nvPr/>
        </p:nvSpPr>
        <p:spPr>
          <a:xfrm>
            <a:off x="3595633" y="122396"/>
            <a:ext cx="4115852" cy="367188"/>
          </a:xfrm>
          <a:prstGeom prst="rect">
            <a:avLst/>
          </a:prstGeom>
          <a:noFill/>
        </p:spPr>
        <p:txBody>
          <a:bodyPr wrap="square" rtlCol="0">
            <a:spAutoFit/>
          </a:bodyPr>
          <a:lstStyle/>
          <a:p>
            <a:r>
              <a:rPr lang="en-US" b="1" dirty="0" smtClean="0"/>
              <a:t>User Bubble Diagram</a:t>
            </a:r>
            <a:endParaRPr lang="en-US" b="1" dirty="0"/>
          </a:p>
        </p:txBody>
      </p:sp>
      <p:sp>
        <p:nvSpPr>
          <p:cNvPr id="5" name="TextBox 4"/>
          <p:cNvSpPr txBox="1"/>
          <p:nvPr/>
        </p:nvSpPr>
        <p:spPr>
          <a:xfrm>
            <a:off x="6548642" y="1269858"/>
            <a:ext cx="2111478" cy="1477328"/>
          </a:xfrm>
          <a:prstGeom prst="rect">
            <a:avLst/>
          </a:prstGeom>
          <a:noFill/>
        </p:spPr>
        <p:txBody>
          <a:bodyPr wrap="square" rtlCol="0">
            <a:spAutoFit/>
          </a:bodyPr>
          <a:lstStyle/>
          <a:p>
            <a:pPr algn="ctr"/>
            <a:r>
              <a:rPr lang="en-US" dirty="0" smtClean="0"/>
              <a:t>On hover, see user name, number of games played together, and </a:t>
            </a:r>
            <a:r>
              <a:rPr lang="en-US" dirty="0" err="1" smtClean="0"/>
              <a:t>winrate</a:t>
            </a:r>
            <a:r>
              <a:rPr lang="en-US" dirty="0" smtClean="0"/>
              <a:t> together</a:t>
            </a:r>
            <a:endParaRPr lang="en-US" dirty="0"/>
          </a:p>
        </p:txBody>
      </p:sp>
      <p:pic>
        <p:nvPicPr>
          <p:cNvPr id="6" name="Picture 5" descr="Screen Shot 2014-04-28 at 11.19.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427" y="2747186"/>
            <a:ext cx="3606800" cy="1435100"/>
          </a:xfrm>
          <a:prstGeom prst="rect">
            <a:avLst/>
          </a:prstGeom>
        </p:spPr>
      </p:pic>
      <p:sp>
        <p:nvSpPr>
          <p:cNvPr id="7" name="Left Arrow 6"/>
          <p:cNvSpPr/>
          <p:nvPr/>
        </p:nvSpPr>
        <p:spPr>
          <a:xfrm rot="16200000" flipV="1">
            <a:off x="5750443" y="2312043"/>
            <a:ext cx="1008465" cy="308151"/>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287927" y="5219213"/>
            <a:ext cx="2111478" cy="923330"/>
          </a:xfrm>
          <a:prstGeom prst="rect">
            <a:avLst/>
          </a:prstGeom>
          <a:noFill/>
        </p:spPr>
        <p:txBody>
          <a:bodyPr wrap="square" rtlCol="0">
            <a:spAutoFit/>
          </a:bodyPr>
          <a:lstStyle/>
          <a:p>
            <a:pPr algn="ctr"/>
            <a:r>
              <a:rPr lang="en-US" dirty="0" smtClean="0"/>
              <a:t>On click, go to user’s steam profile, which opens in a new tab. </a:t>
            </a:r>
            <a:endParaRPr lang="en-US" dirty="0"/>
          </a:p>
        </p:txBody>
      </p:sp>
    </p:spTree>
    <p:extLst>
      <p:ext uri="{BB962C8B-B14F-4D97-AF65-F5344CB8AC3E}">
        <p14:creationId xmlns:p14="http://schemas.microsoft.com/office/powerpoint/2010/main" val="656293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4-04-28 at 11.31.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1191" y="2692712"/>
            <a:ext cx="4462808" cy="4165288"/>
          </a:xfrm>
          <a:prstGeom prst="rect">
            <a:avLst/>
          </a:prstGeom>
        </p:spPr>
      </p:pic>
      <p:pic>
        <p:nvPicPr>
          <p:cNvPr id="7" name="Picture 6" descr="Screen Shot 2014-04-28 at 10.36.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33721" cy="4804453"/>
          </a:xfrm>
          <a:prstGeom prst="rect">
            <a:avLst/>
          </a:prstGeom>
        </p:spPr>
      </p:pic>
      <p:sp>
        <p:nvSpPr>
          <p:cNvPr id="8" name="TextBox 7"/>
          <p:cNvSpPr txBox="1"/>
          <p:nvPr/>
        </p:nvSpPr>
        <p:spPr>
          <a:xfrm>
            <a:off x="4310177" y="244791"/>
            <a:ext cx="3037873" cy="369332"/>
          </a:xfrm>
          <a:prstGeom prst="rect">
            <a:avLst/>
          </a:prstGeom>
          <a:noFill/>
        </p:spPr>
        <p:txBody>
          <a:bodyPr wrap="square" rtlCol="0">
            <a:spAutoFit/>
          </a:bodyPr>
          <a:lstStyle/>
          <a:p>
            <a:pPr algn="ctr"/>
            <a:r>
              <a:rPr lang="en-US" dirty="0" smtClean="0"/>
              <a:t>Select to toggle coloring</a:t>
            </a:r>
            <a:endParaRPr lang="en-US" dirty="0"/>
          </a:p>
        </p:txBody>
      </p:sp>
      <p:sp>
        <p:nvSpPr>
          <p:cNvPr id="9" name="TextBox 8"/>
          <p:cNvSpPr txBox="1"/>
          <p:nvPr/>
        </p:nvSpPr>
        <p:spPr>
          <a:xfrm>
            <a:off x="4519447" y="1013272"/>
            <a:ext cx="3037873" cy="369332"/>
          </a:xfrm>
          <a:prstGeom prst="rect">
            <a:avLst/>
          </a:prstGeom>
          <a:noFill/>
        </p:spPr>
        <p:txBody>
          <a:bodyPr wrap="square" rtlCol="0">
            <a:spAutoFit/>
          </a:bodyPr>
          <a:lstStyle/>
          <a:p>
            <a:pPr algn="ctr"/>
            <a:r>
              <a:rPr lang="en-US" dirty="0" smtClean="0"/>
              <a:t>Brings up coloring legend</a:t>
            </a:r>
            <a:endParaRPr lang="en-US" dirty="0"/>
          </a:p>
        </p:txBody>
      </p:sp>
      <p:sp>
        <p:nvSpPr>
          <p:cNvPr id="10" name="Left Arrow 9"/>
          <p:cNvSpPr/>
          <p:nvPr/>
        </p:nvSpPr>
        <p:spPr>
          <a:xfrm rot="21212343" flipV="1">
            <a:off x="3996587" y="347305"/>
            <a:ext cx="507132" cy="308151"/>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 Arrow 10"/>
          <p:cNvSpPr/>
          <p:nvPr/>
        </p:nvSpPr>
        <p:spPr>
          <a:xfrm rot="408744" flipV="1">
            <a:off x="4265880" y="1045462"/>
            <a:ext cx="507132" cy="308151"/>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540985" y="1769382"/>
            <a:ext cx="3411444" cy="923330"/>
          </a:xfrm>
          <a:prstGeom prst="rect">
            <a:avLst/>
          </a:prstGeom>
          <a:noFill/>
        </p:spPr>
        <p:txBody>
          <a:bodyPr wrap="square" rtlCol="0">
            <a:spAutoFit/>
          </a:bodyPr>
          <a:lstStyle/>
          <a:p>
            <a:pPr algn="ctr"/>
            <a:r>
              <a:rPr lang="en-US" dirty="0" smtClean="0"/>
              <a:t>Clicking </a:t>
            </a:r>
            <a:r>
              <a:rPr lang="en-US" dirty="0" err="1" smtClean="0"/>
              <a:t>colorbind</a:t>
            </a:r>
            <a:r>
              <a:rPr lang="en-US" dirty="0" smtClean="0"/>
              <a:t> mode changes the coloring from red/green to orange/purple.</a:t>
            </a:r>
            <a:endParaRPr lang="en-US" dirty="0"/>
          </a:p>
        </p:txBody>
      </p:sp>
      <p:sp>
        <p:nvSpPr>
          <p:cNvPr id="13" name="Left Arrow 12"/>
          <p:cNvSpPr/>
          <p:nvPr/>
        </p:nvSpPr>
        <p:spPr>
          <a:xfrm rot="16200000" flipV="1">
            <a:off x="7983630" y="2552842"/>
            <a:ext cx="644828" cy="279739"/>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5489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Design II (continued)</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err="1" smtClean="0"/>
              <a:t>Benjy</a:t>
            </a:r>
            <a:r>
              <a:rPr lang="en-US" sz="1400" dirty="0" smtClean="0"/>
              <a:t> Levin</a:t>
            </a:r>
            <a:endParaRPr lang="en-US" sz="1400" dirty="0"/>
          </a:p>
        </p:txBody>
      </p:sp>
      <p:sp>
        <p:nvSpPr>
          <p:cNvPr id="6" name="TextBox 5"/>
          <p:cNvSpPr txBox="1"/>
          <p:nvPr/>
        </p:nvSpPr>
        <p:spPr>
          <a:xfrm>
            <a:off x="687489" y="3014172"/>
            <a:ext cx="8067903" cy="3139321"/>
          </a:xfrm>
          <a:prstGeom prst="rect">
            <a:avLst/>
          </a:prstGeom>
          <a:noFill/>
        </p:spPr>
        <p:txBody>
          <a:bodyPr wrap="square" rtlCol="0">
            <a:spAutoFit/>
          </a:bodyPr>
          <a:lstStyle/>
          <a:p>
            <a:r>
              <a:rPr lang="en-US" b="1" dirty="0" smtClean="0"/>
              <a:t>Implementation Details:</a:t>
            </a:r>
          </a:p>
          <a:p>
            <a:pPr marL="342900" indent="-342900">
              <a:buAutoNum type="arabicPeriod"/>
            </a:pPr>
            <a:r>
              <a:rPr lang="en-US" dirty="0" smtClean="0"/>
              <a:t>Populates categories based on data stored in the heroes JSON. Utilizes floating images inside of a div, such that this solution is future proof if a new hero is added into the game.</a:t>
            </a:r>
          </a:p>
          <a:p>
            <a:pPr marL="342900" indent="-342900">
              <a:buAutoNum type="arabicPeriod"/>
            </a:pPr>
            <a:r>
              <a:rPr lang="en-US" dirty="0" smtClean="0"/>
              <a:t>Decided to use Bootstrap library to implement the filter button. Using the modal component, we can allow for the selector to be compactly located on screen in a button, and when the user clicks this button, the selector grid will open on top of the page’s data, and mute out the surrounding screen (as seen in the image above).  </a:t>
            </a:r>
          </a:p>
          <a:p>
            <a:pPr marL="342900" indent="-342900">
              <a:buAutoNum type="arabicPeriod"/>
            </a:pPr>
            <a:r>
              <a:rPr lang="en-US" dirty="0" smtClean="0"/>
              <a:t>This is intuitive as the user must first make their filtering selection, and upon the closing of this modal, the page will now reflect the newly filtered dataset. </a:t>
            </a:r>
          </a:p>
        </p:txBody>
      </p:sp>
      <p:pic>
        <p:nvPicPr>
          <p:cNvPr id="1026" name="Picture 2" descr="C:\Users\Benjy\Desktop\selector_mod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322" y="1086760"/>
            <a:ext cx="8250238"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327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Work III</a:t>
            </a:r>
            <a:endParaRPr lang="en-US" b="1" dirty="0"/>
          </a:p>
        </p:txBody>
      </p:sp>
      <p:sp>
        <p:nvSpPr>
          <p:cNvPr id="5" name="TextBox 4"/>
          <p:cNvSpPr txBox="1"/>
          <p:nvPr/>
        </p:nvSpPr>
        <p:spPr>
          <a:xfrm>
            <a:off x="7881017" y="87593"/>
            <a:ext cx="1751794" cy="307777"/>
          </a:xfrm>
          <a:prstGeom prst="rect">
            <a:avLst/>
          </a:prstGeom>
          <a:noFill/>
        </p:spPr>
        <p:txBody>
          <a:bodyPr wrap="square" rtlCol="0">
            <a:spAutoFit/>
          </a:bodyPr>
          <a:lstStyle/>
          <a:p>
            <a:r>
              <a:rPr lang="en-US" sz="1400" dirty="0" smtClean="0"/>
              <a:t>Robbie Gibson</a:t>
            </a:r>
            <a:endParaRPr lang="en-US" sz="1400" dirty="0"/>
          </a:p>
        </p:txBody>
      </p:sp>
      <p:pic>
        <p:nvPicPr>
          <p:cNvPr id="6" name="Picture 5" descr="sel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4300"/>
            <a:ext cx="9144000" cy="4065068"/>
          </a:xfrm>
          <a:prstGeom prst="rect">
            <a:avLst/>
          </a:prstGeom>
        </p:spPr>
      </p:pic>
    </p:spTree>
    <p:extLst>
      <p:ext uri="{BB962C8B-B14F-4D97-AF65-F5344CB8AC3E}">
        <p14:creationId xmlns:p14="http://schemas.microsoft.com/office/powerpoint/2010/main" val="1643136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Work IV</a:t>
            </a:r>
            <a:endParaRPr lang="en-US" b="1" dirty="0"/>
          </a:p>
        </p:txBody>
      </p:sp>
      <p:sp>
        <p:nvSpPr>
          <p:cNvPr id="5" name="TextBox 4"/>
          <p:cNvSpPr txBox="1"/>
          <p:nvPr/>
        </p:nvSpPr>
        <p:spPr>
          <a:xfrm>
            <a:off x="7881017" y="87593"/>
            <a:ext cx="1751794" cy="307777"/>
          </a:xfrm>
          <a:prstGeom prst="rect">
            <a:avLst/>
          </a:prstGeom>
          <a:noFill/>
        </p:spPr>
        <p:txBody>
          <a:bodyPr wrap="square" rtlCol="0">
            <a:spAutoFit/>
          </a:bodyPr>
          <a:lstStyle/>
          <a:p>
            <a:r>
              <a:rPr lang="en-US" sz="1400" dirty="0" smtClean="0"/>
              <a:t>Benjy Levin</a:t>
            </a:r>
            <a:endParaRPr lang="en-US" sz="1400" dirty="0"/>
          </a:p>
        </p:txBody>
      </p:sp>
      <p:pic>
        <p:nvPicPr>
          <p:cNvPr id="7" name="Picture 2" descr="C:\Users\Benjy\Desktop\Hero-modal-select-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880" y="2804019"/>
            <a:ext cx="6022137" cy="40147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1124" y="290595"/>
            <a:ext cx="8129737" cy="2585323"/>
          </a:xfrm>
          <a:prstGeom prst="rect">
            <a:avLst/>
          </a:prstGeom>
          <a:noFill/>
        </p:spPr>
        <p:txBody>
          <a:bodyPr wrap="square" rtlCol="0">
            <a:spAutoFit/>
          </a:bodyPr>
          <a:lstStyle/>
          <a:p>
            <a:r>
              <a:rPr lang="en-US" dirty="0" smtClean="0"/>
              <a:t>For ease of selecting each category, we made it such that if the user clicks on the heading: Intelligence, Agility or Strength, it will either select all the heroes in that category, or deselect all if they are all already selected.</a:t>
            </a:r>
          </a:p>
          <a:p>
            <a:endParaRPr lang="en-US" dirty="0"/>
          </a:p>
          <a:p>
            <a:r>
              <a:rPr lang="en-US" dirty="0" smtClean="0"/>
              <a:t>We also solved the bug such that if the user makes a selection and then clicks CLOSE (and not filter), when the user reopened the modal, it displayed the unfiltered selection. Now, every time the modal is opened, the user is shown the heroes selected from the most recent filtering of the data set by heroes. This was a consistency error.</a:t>
            </a:r>
            <a:endParaRPr lang="en-US" dirty="0"/>
          </a:p>
        </p:txBody>
      </p:sp>
    </p:spTree>
    <p:extLst>
      <p:ext uri="{BB962C8B-B14F-4D97-AF65-F5344CB8AC3E}">
        <p14:creationId xmlns:p14="http://schemas.microsoft.com/office/powerpoint/2010/main" val="3080346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Hero Pie Chart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hero_pie_devo.jpg"/>
          <p:cNvPicPr>
            <a:picLocks noChangeAspect="1"/>
          </p:cNvPicPr>
          <p:nvPr/>
        </p:nvPicPr>
        <p:blipFill rotWithShape="1">
          <a:blip r:embed="rId2">
            <a:extLst>
              <a:ext uri="{28A0092B-C50C-407E-A947-70E740481C1C}">
                <a14:useLocalDpi xmlns:a14="http://schemas.microsoft.com/office/drawing/2010/main" val="0"/>
              </a:ext>
            </a:extLst>
          </a:blip>
          <a:srcRect t="49114" r="66594"/>
          <a:stretch/>
        </p:blipFill>
        <p:spPr>
          <a:xfrm rot="5400000">
            <a:off x="1375206" y="-789234"/>
            <a:ext cx="2895326" cy="5645737"/>
          </a:xfrm>
          <a:prstGeom prst="rect">
            <a:avLst/>
          </a:prstGeom>
        </p:spPr>
      </p:pic>
      <p:pic>
        <p:nvPicPr>
          <p:cNvPr id="3" name="Picture 2" descr="hero_pie_devo.jpg"/>
          <p:cNvPicPr>
            <a:picLocks noChangeAspect="1"/>
          </p:cNvPicPr>
          <p:nvPr/>
        </p:nvPicPr>
        <p:blipFill rotWithShape="1">
          <a:blip r:embed="rId2">
            <a:extLst>
              <a:ext uri="{28A0092B-C50C-407E-A947-70E740481C1C}">
                <a14:useLocalDpi xmlns:a14="http://schemas.microsoft.com/office/drawing/2010/main" val="0"/>
              </a:ext>
            </a:extLst>
          </a:blip>
          <a:srcRect l="40657" t="46064" r="26713" b="-1"/>
          <a:stretch/>
        </p:blipFill>
        <p:spPr>
          <a:xfrm rot="5400000">
            <a:off x="1492316" y="2437217"/>
            <a:ext cx="2674467" cy="5659100"/>
          </a:xfrm>
          <a:prstGeom prst="rect">
            <a:avLst/>
          </a:prstGeom>
        </p:spPr>
      </p:pic>
      <p:sp>
        <p:nvSpPr>
          <p:cNvPr id="6" name="TextBox 5"/>
          <p:cNvSpPr txBox="1"/>
          <p:nvPr/>
        </p:nvSpPr>
        <p:spPr>
          <a:xfrm>
            <a:off x="724591" y="680038"/>
            <a:ext cx="5897706" cy="369332"/>
          </a:xfrm>
          <a:prstGeom prst="rect">
            <a:avLst/>
          </a:prstGeom>
          <a:noFill/>
        </p:spPr>
        <p:txBody>
          <a:bodyPr wrap="square" rtlCol="0">
            <a:spAutoFit/>
          </a:bodyPr>
          <a:lstStyle/>
          <a:p>
            <a:pPr algn="ctr"/>
            <a:r>
              <a:rPr lang="en-US" b="1" dirty="0" smtClean="0"/>
              <a:t>First Design- Simple Pie Chart</a:t>
            </a:r>
            <a:endParaRPr lang="en-US" b="1" dirty="0"/>
          </a:p>
        </p:txBody>
      </p:sp>
      <p:sp>
        <p:nvSpPr>
          <p:cNvPr id="7" name="TextBox 6"/>
          <p:cNvSpPr txBox="1"/>
          <p:nvPr/>
        </p:nvSpPr>
        <p:spPr>
          <a:xfrm>
            <a:off x="876991" y="3481298"/>
            <a:ext cx="5897706" cy="369332"/>
          </a:xfrm>
          <a:prstGeom prst="rect">
            <a:avLst/>
          </a:prstGeom>
          <a:noFill/>
        </p:spPr>
        <p:txBody>
          <a:bodyPr wrap="square" rtlCol="0">
            <a:spAutoFit/>
          </a:bodyPr>
          <a:lstStyle/>
          <a:p>
            <a:pPr algn="ctr"/>
            <a:r>
              <a:rPr lang="en-US" b="1" dirty="0" smtClean="0"/>
              <a:t>Second Design- D3 Sunburst Layout</a:t>
            </a:r>
            <a:endParaRPr lang="en-US" b="1" dirty="0"/>
          </a:p>
        </p:txBody>
      </p:sp>
      <p:sp>
        <p:nvSpPr>
          <p:cNvPr id="8" name="TextBox 7"/>
          <p:cNvSpPr txBox="1"/>
          <p:nvPr/>
        </p:nvSpPr>
        <p:spPr>
          <a:xfrm>
            <a:off x="5645738" y="600913"/>
            <a:ext cx="3333909" cy="2862323"/>
          </a:xfrm>
          <a:prstGeom prst="rect">
            <a:avLst/>
          </a:prstGeom>
          <a:noFill/>
        </p:spPr>
        <p:txBody>
          <a:bodyPr wrap="square" rtlCol="0">
            <a:spAutoFit/>
          </a:bodyPr>
          <a:lstStyle/>
          <a:p>
            <a:r>
              <a:rPr lang="en-US" dirty="0" smtClean="0"/>
              <a:t>Pros:</a:t>
            </a:r>
          </a:p>
          <a:p>
            <a:pPr marL="342900" indent="-342900">
              <a:buAutoNum type="arabicPeriod"/>
            </a:pPr>
            <a:r>
              <a:rPr lang="en-US" dirty="0" smtClean="0"/>
              <a:t>Easy to understand</a:t>
            </a:r>
          </a:p>
          <a:p>
            <a:r>
              <a:rPr lang="en-US" dirty="0" smtClean="0"/>
              <a:t>Cons:</a:t>
            </a:r>
          </a:p>
          <a:p>
            <a:pPr marL="342900" indent="-342900">
              <a:buAutoNum type="arabicPeriod"/>
            </a:pPr>
            <a:r>
              <a:rPr lang="en-US" dirty="0" smtClean="0"/>
              <a:t>A lot of tiny little slices that the user might not even be able to see, if we eliminate the pie won’t be 100% which is really bad</a:t>
            </a:r>
          </a:p>
          <a:p>
            <a:pPr marL="342900" indent="-342900">
              <a:buAutoNum type="arabicPeriod"/>
            </a:pPr>
            <a:r>
              <a:rPr lang="en-US" dirty="0" smtClean="0"/>
              <a:t>Overwhelming Graph with no interactivity</a:t>
            </a:r>
            <a:endParaRPr lang="en-US" dirty="0"/>
          </a:p>
        </p:txBody>
      </p:sp>
      <p:sp>
        <p:nvSpPr>
          <p:cNvPr id="9" name="TextBox 8"/>
          <p:cNvSpPr txBox="1"/>
          <p:nvPr/>
        </p:nvSpPr>
        <p:spPr>
          <a:xfrm>
            <a:off x="5659100" y="3440910"/>
            <a:ext cx="3333909" cy="3139321"/>
          </a:xfrm>
          <a:prstGeom prst="rect">
            <a:avLst/>
          </a:prstGeom>
          <a:noFill/>
        </p:spPr>
        <p:txBody>
          <a:bodyPr wrap="square" rtlCol="0">
            <a:spAutoFit/>
          </a:bodyPr>
          <a:lstStyle/>
          <a:p>
            <a:r>
              <a:rPr lang="en-US" dirty="0" smtClean="0"/>
              <a:t>Pros:</a:t>
            </a:r>
          </a:p>
          <a:p>
            <a:pPr marL="342900" indent="-342900">
              <a:buAutoNum type="arabicPeriod"/>
            </a:pPr>
            <a:r>
              <a:rPr lang="en-US" dirty="0" err="1" smtClean="0"/>
              <a:t>Zoomable</a:t>
            </a:r>
            <a:r>
              <a:rPr lang="en-US" dirty="0" smtClean="0"/>
              <a:t> so can keep a high data-ink ratio without overwhelming the user</a:t>
            </a:r>
          </a:p>
          <a:p>
            <a:pPr marL="342900" indent="-342900">
              <a:buAutoNum type="arabicPeriod"/>
            </a:pPr>
            <a:r>
              <a:rPr lang="en-US" dirty="0" smtClean="0"/>
              <a:t>Allows users to explore</a:t>
            </a:r>
          </a:p>
          <a:p>
            <a:pPr marL="342900" indent="-342900">
              <a:buAutoNum type="arabicPeriod"/>
            </a:pPr>
            <a:r>
              <a:rPr lang="en-US" dirty="0" smtClean="0"/>
              <a:t>We can add more information later by adding children to the sunburst layout, allowing more connection between graphs</a:t>
            </a:r>
          </a:p>
          <a:p>
            <a:pPr marL="342900" indent="-342900">
              <a:buAutoNum type="arabicPeriod"/>
            </a:pPr>
            <a:r>
              <a:rPr lang="en-US" dirty="0" smtClean="0"/>
              <a:t>Interactive + filterable</a:t>
            </a:r>
            <a:endParaRPr lang="en-US" dirty="0"/>
          </a:p>
        </p:txBody>
      </p:sp>
    </p:spTree>
    <p:extLst>
      <p:ext uri="{BB962C8B-B14F-4D97-AF65-F5344CB8AC3E}">
        <p14:creationId xmlns:p14="http://schemas.microsoft.com/office/powerpoint/2010/main" val="1185510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347</TotalTime>
  <Words>5207</Words>
  <Application>Microsoft Macintosh PowerPoint</Application>
  <PresentationFormat>On-screen Show (4:3)</PresentationFormat>
  <Paragraphs>373</Paragraphs>
  <Slides>58</Slides>
  <Notes>2</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 Fan</dc:creator>
  <cp:lastModifiedBy>Angela Fan</cp:lastModifiedBy>
  <cp:revision>58</cp:revision>
  <dcterms:created xsi:type="dcterms:W3CDTF">2014-04-05T23:55:31Z</dcterms:created>
  <dcterms:modified xsi:type="dcterms:W3CDTF">2014-04-29T03:48:32Z</dcterms:modified>
</cp:coreProperties>
</file>